
<file path=[Content_Types].xml><?xml version="1.0" encoding="utf-8"?>
<Types xmlns="http://schemas.openxmlformats.org/package/2006/content-types">
  <Default Extension="png" ContentType="image/png"/>
  <Default Extension="mp3" ContentType="audio/mpe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1.xml" ContentType="application/vnd.openxmlformats-officedocument.presentationml.notesSlide+xml"/>
  <Override PartName="/ppt/tags/tag4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5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tags/tag6.xml" ContentType="application/vnd.openxmlformats-officedocument.presentationml.tags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tags/tag7.xml" ContentType="application/vnd.openxmlformats-officedocument.presentationml.tags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2"/>
  </p:notesMasterIdLst>
  <p:sldIdLst>
    <p:sldId id="256" r:id="rId2"/>
    <p:sldId id="281" r:id="rId3"/>
    <p:sldId id="291" r:id="rId4"/>
    <p:sldId id="361" r:id="rId5"/>
    <p:sldId id="377" r:id="rId6"/>
    <p:sldId id="292" r:id="rId7"/>
    <p:sldId id="378" r:id="rId8"/>
    <p:sldId id="379" r:id="rId9"/>
    <p:sldId id="380" r:id="rId10"/>
    <p:sldId id="381" r:id="rId11"/>
    <p:sldId id="382" r:id="rId12"/>
    <p:sldId id="388" r:id="rId13"/>
    <p:sldId id="387" r:id="rId14"/>
    <p:sldId id="384" r:id="rId15"/>
    <p:sldId id="383" r:id="rId16"/>
    <p:sldId id="385" r:id="rId17"/>
    <p:sldId id="392" r:id="rId18"/>
    <p:sldId id="293" r:id="rId19"/>
    <p:sldId id="391" r:id="rId20"/>
    <p:sldId id="395" r:id="rId21"/>
    <p:sldId id="390" r:id="rId22"/>
    <p:sldId id="394" r:id="rId23"/>
    <p:sldId id="399" r:id="rId24"/>
    <p:sldId id="403" r:id="rId25"/>
    <p:sldId id="398" r:id="rId26"/>
    <p:sldId id="402" r:id="rId27"/>
    <p:sldId id="397" r:id="rId28"/>
    <p:sldId id="401" r:id="rId29"/>
    <p:sldId id="404" r:id="rId30"/>
    <p:sldId id="400" r:id="rId31"/>
    <p:sldId id="389" r:id="rId32"/>
    <p:sldId id="393" r:id="rId33"/>
    <p:sldId id="386" r:id="rId34"/>
    <p:sldId id="406" r:id="rId35"/>
    <p:sldId id="408" r:id="rId36"/>
    <p:sldId id="405" r:id="rId37"/>
    <p:sldId id="409" r:id="rId38"/>
    <p:sldId id="410" r:id="rId39"/>
    <p:sldId id="294" r:id="rId40"/>
    <p:sldId id="257" r:id="rId4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DC3E6"/>
    <a:srgbClr val="58A4FF"/>
    <a:srgbClr val="292A24"/>
    <a:srgbClr val="E6668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6370" autoAdjust="0"/>
  </p:normalViewPr>
  <p:slideViewPr>
    <p:cSldViewPr snapToGrid="0">
      <p:cViewPr varScale="1">
        <p:scale>
          <a:sx n="79" d="100"/>
          <a:sy n="79" d="100"/>
        </p:scale>
        <p:origin x="730" y="6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39" d="100"/>
        <a:sy n="139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0D0F8E-F221-4BD2-A1BD-2CC188835053}" type="datetimeFigureOut">
              <a:rPr lang="zh-CN" altLang="en-US" smtClean="0"/>
              <a:t>2018/10/10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BEFEEB-CE03-4310-80D5-8AAA8DE5E4A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40702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4BDDFF-9C74-45EE-AD90-2B14BDC1031C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49819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E624F0-09E1-425A-A52F-CC4F476DA1EF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54679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E624F0-09E1-425A-A52F-CC4F476DA1EF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26457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E624F0-09E1-425A-A52F-CC4F476DA1EF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36255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E624F0-09E1-425A-A52F-CC4F476DA1EF}" type="slidenum">
              <a:rPr lang="zh-CN" altLang="en-US" smtClean="0"/>
              <a:pPr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91561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E624F0-09E1-425A-A52F-CC4F476DA1EF}" type="slidenum">
              <a:rPr lang="zh-CN" altLang="en-US" smtClean="0"/>
              <a:pPr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73600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E624F0-09E1-425A-A52F-CC4F476DA1EF}" type="slidenum">
              <a:rPr lang="zh-CN" altLang="en-US" smtClean="0"/>
              <a:pPr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9024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E624F0-09E1-425A-A52F-CC4F476DA1EF}" type="slidenum">
              <a:rPr lang="zh-CN" altLang="en-US" smtClean="0"/>
              <a:pPr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29898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4BDDFF-9C74-45EE-AD90-2B14BDC1031C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5581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E624F0-09E1-425A-A52F-CC4F476DA1EF}" type="slidenum">
              <a:rPr lang="zh-CN" altLang="en-US" smtClean="0"/>
              <a:pPr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24547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E624F0-09E1-425A-A52F-CC4F476DA1EF}" type="slidenum">
              <a:rPr lang="zh-CN" altLang="en-US" smtClean="0"/>
              <a:pPr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78570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4BDDFF-9C74-45EE-AD90-2B14BDC1031C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481663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E624F0-09E1-425A-A52F-CC4F476DA1EF}" type="slidenum">
              <a:rPr lang="zh-CN" altLang="en-US" smtClean="0"/>
              <a:pPr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04073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E624F0-09E1-425A-A52F-CC4F476DA1EF}" type="slidenum">
              <a:rPr lang="zh-CN" altLang="en-US" smtClean="0"/>
              <a:pPr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493347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E624F0-09E1-425A-A52F-CC4F476DA1EF}" type="slidenum">
              <a:rPr lang="zh-CN" altLang="en-US" smtClean="0"/>
              <a:pPr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04729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E624F0-09E1-425A-A52F-CC4F476DA1EF}" type="slidenum">
              <a:rPr lang="zh-CN" altLang="en-US" smtClean="0"/>
              <a:pPr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753383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E624F0-09E1-425A-A52F-CC4F476DA1EF}" type="slidenum">
              <a:rPr lang="zh-CN" altLang="en-US" smtClean="0"/>
              <a:pPr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646328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E624F0-09E1-425A-A52F-CC4F476DA1EF}" type="slidenum">
              <a:rPr lang="zh-CN" altLang="en-US" smtClean="0"/>
              <a:pPr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840901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E624F0-09E1-425A-A52F-CC4F476DA1EF}" type="slidenum">
              <a:rPr lang="zh-CN" altLang="en-US" smtClean="0"/>
              <a:pPr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507717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E624F0-09E1-425A-A52F-CC4F476DA1EF}" type="slidenum">
              <a:rPr lang="zh-CN" altLang="en-US" smtClean="0"/>
              <a:pPr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013326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E624F0-09E1-425A-A52F-CC4F476DA1EF}" type="slidenum">
              <a:rPr lang="zh-CN" altLang="en-US" smtClean="0"/>
              <a:pPr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183294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E624F0-09E1-425A-A52F-CC4F476DA1EF}" type="slidenum">
              <a:rPr lang="zh-CN" altLang="en-US" smtClean="0"/>
              <a:pPr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24324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E624F0-09E1-425A-A52F-CC4F476DA1EF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091561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E624F0-09E1-425A-A52F-CC4F476DA1EF}" type="slidenum">
              <a:rPr lang="zh-CN" altLang="en-US" smtClean="0"/>
              <a:pPr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812237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E624F0-09E1-425A-A52F-CC4F476DA1EF}" type="slidenum">
              <a:rPr lang="zh-CN" altLang="en-US" smtClean="0"/>
              <a:pPr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656052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E624F0-09E1-425A-A52F-CC4F476DA1EF}" type="slidenum">
              <a:rPr lang="zh-CN" altLang="en-US" smtClean="0"/>
              <a:pPr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332040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E624F0-09E1-425A-A52F-CC4F476DA1EF}" type="slidenum">
              <a:rPr lang="zh-CN" altLang="en-US" smtClean="0"/>
              <a:pPr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524510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E624F0-09E1-425A-A52F-CC4F476DA1EF}" type="slidenum">
              <a:rPr lang="zh-CN" altLang="en-US" smtClean="0"/>
              <a:pPr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392298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E624F0-09E1-425A-A52F-CC4F476DA1EF}" type="slidenum">
              <a:rPr lang="zh-CN" altLang="en-US" smtClean="0"/>
              <a:pPr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817455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E624F0-09E1-425A-A52F-CC4F476DA1EF}" type="slidenum">
              <a:rPr lang="zh-CN" altLang="en-US" smtClean="0"/>
              <a:pPr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679832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E624F0-09E1-425A-A52F-CC4F476DA1EF}" type="slidenum">
              <a:rPr lang="zh-CN" altLang="en-US" smtClean="0"/>
              <a:pPr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46605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4BDDFF-9C74-45EE-AD90-2B14BDC1031C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46546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E624F0-09E1-425A-A52F-CC4F476DA1EF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72480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4BDDFF-9C74-45EE-AD90-2B14BDC1031C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00091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E624F0-09E1-425A-A52F-CC4F476DA1EF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33488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E624F0-09E1-425A-A52F-CC4F476DA1EF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14776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E624F0-09E1-425A-A52F-CC4F476DA1EF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21294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E624F0-09E1-425A-A52F-CC4F476DA1EF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10359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0D170E6-A34F-4779-8DBA-1A690FCBA0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C3CCBF8-E273-4D0D-A349-7BCCA5CE19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0610DEF-AB57-42A9-98E9-1D8B9D509F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FA0F2-B449-4FF1-8181-05C1541B991B}" type="datetimeFigureOut">
              <a:rPr lang="zh-CN" altLang="en-US" smtClean="0"/>
              <a:t>2018/10/10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641A86F-5579-4243-9405-60897758F2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229A2AF-1960-4959-966F-446A5F5BF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38056-06EB-47CB-8504-9F1F67C8B987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05AD8D7F-028E-4E49-9E2D-53963F4901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D4B5079D-44CF-4446-8B7A-91FBD4D29CD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905875" y="0"/>
              <a:ext cx="3286125" cy="2971800"/>
            </a:xfrm>
            <a:prstGeom prst="rect">
              <a:avLst/>
            </a:prstGeom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648BDE8E-7EC2-495D-BFA7-8F01A12B912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1797665"/>
              <a:ext cx="12192000" cy="5060335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823885C7-09DB-490C-85E5-57668AC7581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09625" y="607040"/>
              <a:ext cx="3829050" cy="2381250"/>
            </a:xfrm>
            <a:prstGeom prst="rect">
              <a:avLst/>
            </a:prstGeom>
          </p:spPr>
        </p:pic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A36F65A1-F042-4577-87A0-7BB14AF8187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195890" y="1265084"/>
              <a:ext cx="2357437" cy="4327832"/>
            </a:xfrm>
            <a:prstGeom prst="rect">
              <a:avLst/>
            </a:prstGeom>
          </p:spPr>
        </p:pic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5C0DBA36-C831-4D85-9FEF-167C7B88271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162804" y="1797665"/>
              <a:ext cx="1895475" cy="964585"/>
            </a:xfrm>
            <a:prstGeom prst="rect">
              <a:avLst/>
            </a:prstGeom>
          </p:spPr>
        </p:pic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09D0F0BB-8A27-4CFD-A2ED-2C3FF9EE848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690937" y="4178915"/>
              <a:ext cx="1895475" cy="96458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415825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886603-6E25-4444-B32D-F69E8E11A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6C7F9D9-B212-482E-80B9-16E303765C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733CC9E-D34D-4CB9-97B3-47A125625D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FA0F2-B449-4FF1-8181-05C1541B991B}" type="datetimeFigureOut">
              <a:rPr lang="zh-CN" altLang="en-US" smtClean="0"/>
              <a:t>2018/10/10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4EA8EC4-C255-4A53-B6F7-E570F55375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0D5C855-8C50-426B-A5F1-ACF1274E6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38056-06EB-47CB-8504-9F1F67C8B98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525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D69F6612-CAED-4D3A-B093-10B6DDBDB3C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934456C-F4D5-46A2-B5C0-6B44C4BF1C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751B2EF-B3D7-4F0A-AAF3-83FDD27738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FA0F2-B449-4FF1-8181-05C1541B991B}" type="datetimeFigureOut">
              <a:rPr lang="zh-CN" altLang="en-US" smtClean="0"/>
              <a:t>2018/10/10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4694B91-F301-4DCC-B416-AE1295B042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3D6BD59-BDCE-4F11-88CA-26A54DE7CC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38056-06EB-47CB-8504-9F1F67C8B987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0" y="5761654"/>
            <a:ext cx="7751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www.1ppt.com/moban/   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行业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www.1ppt.com/hangye/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节日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www.1ppt.com/jieri/   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素材下载：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www.1ppt.com/sucai/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背景图片：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www.1ppt.com/beijing/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图表下载：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www.1ppt.com/tubiao/    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优秀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www.1ppt.com/xiazai/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www.1ppt.com/powerpoint/      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Word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www.1ppt.com/word/              Excel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教程：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www.1ppt.com/excel/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资料下载：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www.1ppt.com/ziliao/        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课件下载：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www.1ppt.com/kejian/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范文下载：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www.1ppt.com/fanwen/           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试卷下载：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www.1ppt.com/shiti/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教案下载：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www.1ppt.com/jiaoan/      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字体下载：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www.1ppt.com/ziti/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 </a:t>
            </a:r>
            <a:endParaRPr lang="zh-CN" altLang="en-US" sz="100" dirty="0">
              <a:solidFill>
                <a:prstClr val="white"/>
              </a:solidFill>
              <a:latin typeface="Calibri"/>
              <a:ea typeface="宋体"/>
            </a:endParaRPr>
          </a:p>
        </p:txBody>
      </p:sp>
    </p:spTree>
    <p:extLst>
      <p:ext uri="{BB962C8B-B14F-4D97-AF65-F5344CB8AC3E}">
        <p14:creationId xmlns:p14="http://schemas.microsoft.com/office/powerpoint/2010/main" val="2283255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0BCB5A50-CE78-4733-8349-C027A1145F6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-5403" y="0"/>
            <a:ext cx="2378562" cy="2151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159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7547D11-E48E-4E80-A4B5-545AD6D00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9D1B11E-220D-4897-BAA8-DFD20A3E1D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41B7DB7-593C-4615-B1F3-400651DFE5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FA0F2-B449-4FF1-8181-05C1541B991B}" type="datetimeFigureOut">
              <a:rPr lang="zh-CN" altLang="en-US" smtClean="0"/>
              <a:t>2018/10/10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E4A990B-6B50-4D74-852C-540711075C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3FAF08A-9BFF-4A42-B529-30D589908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38056-06EB-47CB-8504-9F1F67C8B987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E78D4F64-CBD0-4325-B7DE-442AEB1E1897}"/>
              </a:ext>
            </a:extLst>
          </p:cNvPr>
          <p:cNvGrpSpPr/>
          <p:nvPr userDrawn="1"/>
        </p:nvGrpSpPr>
        <p:grpSpPr>
          <a:xfrm>
            <a:off x="-5403" y="0"/>
            <a:ext cx="7175300" cy="6197531"/>
            <a:chOff x="399410" y="6652628"/>
            <a:chExt cx="7175300" cy="6197531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3342A23D-7DD4-4BA4-B4A5-6A819266B4C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93913" y="7427656"/>
              <a:ext cx="3489521" cy="5422503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8605924E-C88A-486B-AF4D-7CCC46AA976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399410" y="6652628"/>
              <a:ext cx="2378562" cy="2151048"/>
            </a:xfrm>
            <a:prstGeom prst="rect">
              <a:avLst/>
            </a:prstGeom>
          </p:spPr>
        </p:pic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AB6B74C8-3CA4-49A2-902B-A62271E22C0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679235" y="8193084"/>
              <a:ext cx="1895475" cy="964585"/>
            </a:xfrm>
            <a:prstGeom prst="rect">
              <a:avLst/>
            </a:prstGeom>
          </p:spPr>
        </p:pic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C47667F3-55DD-4927-8064-2353101C874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375084" y="11192877"/>
              <a:ext cx="1895475" cy="96458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427717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DB9BF1-381F-4276-9BA0-BDB5CA933A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21B6B07-A8A0-4BEC-819A-44F1446DA6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C48873E-8F1E-4782-9E74-D326CEDC11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FA0F2-B449-4FF1-8181-05C1541B991B}" type="datetimeFigureOut">
              <a:rPr lang="zh-CN" altLang="en-US" smtClean="0"/>
              <a:t>2018/10/10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C2C1D4C-F662-49FE-AEEF-A5332D232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4F83FD4-3FB5-45AC-A5A7-5242C1087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38056-06EB-47CB-8504-9F1F67C8B98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61821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56845F-E0FE-476D-8FFD-8BA5ED7B6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1E6F26F-4070-4510-AECD-34D6947A41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6318739-327C-45C3-99C9-36ED9F1EB0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F9CFD4B-B964-433C-88D2-5D1CAF29F2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FA0F2-B449-4FF1-8181-05C1541B991B}" type="datetimeFigureOut">
              <a:rPr lang="zh-CN" altLang="en-US" smtClean="0"/>
              <a:t>2018/10/10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8213CF4-0A35-40F7-B033-321485881A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1886103-02CD-4031-BD1C-9614C11E0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38056-06EB-47CB-8504-9F1F67C8B98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80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F0029D-D2F8-4F74-9F98-8D39833A5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FB51497-5DF3-495E-BC46-8643961789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121FA48-820B-4E7F-B93E-BDCF52D64B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C32A8F29-0EC2-443C-A225-8D7D7E6D147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A3779EB-F024-43F8-8B5D-25002A9FB33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1C38AE9D-7E85-4A7A-8190-21186A0433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FA0F2-B449-4FF1-8181-05C1541B991B}" type="datetimeFigureOut">
              <a:rPr lang="zh-CN" altLang="en-US" smtClean="0"/>
              <a:t>2018/10/10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83B33584-A588-4B02-9B8C-367F2C2F27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347BC8C-2958-41C3-B2D4-B803F0FB8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38056-06EB-47CB-8504-9F1F67C8B98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6209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AB5051-0783-4087-B7DF-649A76F96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8682B1A-A440-437F-B8A9-88E5729FD1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FA0F2-B449-4FF1-8181-05C1541B991B}" type="datetimeFigureOut">
              <a:rPr lang="zh-CN" altLang="en-US" smtClean="0"/>
              <a:t>2018/10/10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D787CF0-BF77-4A09-90C2-11256B6079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88FCAAE-7C6A-444C-B9C2-94C774FF99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38056-06EB-47CB-8504-9F1F67C8B98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34559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3C4ABE6-BB00-4E0C-9FB6-9C72DCC6CD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FA0F2-B449-4FF1-8181-05C1541B991B}" type="datetimeFigureOut">
              <a:rPr lang="zh-CN" altLang="en-US" smtClean="0"/>
              <a:t>2018/10/10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344A06D3-4AA7-4887-A594-1670DE39F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1CE9990-22A7-4525-8F7C-6D9F51AE3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38056-06EB-47CB-8504-9F1F67C8B987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D020B47-E2F4-4727-AF69-613D079A76A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-1" y="0"/>
            <a:ext cx="12208781" cy="50673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3BACA8F-7E1B-4DCF-9FC5-ED308CB5AF3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9256957" y="4203700"/>
            <a:ext cx="2935043" cy="26543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2C71DB0-A8A0-4449-B11B-D873A58AB5C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9550" y="4340225"/>
            <a:ext cx="3829050" cy="238125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70EE743-9D16-4188-9EE5-B2F4463832F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99356" y="3541422"/>
            <a:ext cx="1895475" cy="964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619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19CD4EC-5128-48C9-829D-430D2802D1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CE5CFBF-52D1-418F-A72D-AF6752FE53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BD1BFFD-4EBC-4E1B-917C-1AD5DD8F7E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B83DB7E-A380-4E8B-89C3-FA24EB7397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FA0F2-B449-4FF1-8181-05C1541B991B}" type="datetimeFigureOut">
              <a:rPr lang="zh-CN" altLang="en-US" smtClean="0"/>
              <a:t>2018/10/10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13118D9-F719-46E2-96B7-7D149474CE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B6AF651-CC7C-4DF4-952B-11FE0EEFD2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38056-06EB-47CB-8504-9F1F67C8B98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96896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37EA64-C5A3-4F41-95B1-9933505BF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16EA2A56-CB54-4160-9CE4-A70617C7D37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2877F0B-E412-401A-8CC4-DED711EDD3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23B9916-FCDA-42D6-B2F5-F8663CD768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FA0F2-B449-4FF1-8181-05C1541B991B}" type="datetimeFigureOut">
              <a:rPr lang="zh-CN" altLang="en-US" smtClean="0"/>
              <a:t>2018/10/10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84B106F-8197-46DF-B39D-66ABCCE1F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BFD8559-7220-4598-92AE-B51540E4D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38056-06EB-47CB-8504-9F1F67C8B98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18649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E78CBCF6-10CD-472E-8F90-354ABD69F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295AAD8-B230-4DF5-A188-E20028F0BA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6D92E39-9EB4-4D72-8A50-3F90EF29B37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AFA0F2-B449-4FF1-8181-05C1541B991B}" type="datetimeFigureOut">
              <a:rPr lang="zh-CN" altLang="en-US" smtClean="0"/>
              <a:t>2018/10/10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53F0693-8385-4412-8414-954ED65179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C1AA563-0004-43AC-9FF3-2A36BCC4AC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638056-06EB-47CB-8504-9F1F67C8B98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27677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slide" Target="slide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11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3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6">
            <a:extLst>
              <a:ext uri="{FF2B5EF4-FFF2-40B4-BE49-F238E27FC236}">
                <a16:creationId xmlns:a16="http://schemas.microsoft.com/office/drawing/2014/main" id="{1BBD99AB-9D50-41DC-B196-5C163A26A83A}"/>
              </a:ext>
            </a:extLst>
          </p:cNvPr>
          <p:cNvSpPr txBox="1"/>
          <p:nvPr/>
        </p:nvSpPr>
        <p:spPr>
          <a:xfrm>
            <a:off x="5912756" y="1690062"/>
            <a:ext cx="1415772" cy="3460243"/>
          </a:xfrm>
          <a:prstGeom prst="rect">
            <a:avLst/>
          </a:prstGeom>
          <a:noFill/>
          <a:ln w="9525">
            <a:noFill/>
          </a:ln>
        </p:spPr>
        <p:txBody>
          <a:bodyPr vert="eaVert" wrap="none">
            <a:spAutoFit/>
          </a:bodyPr>
          <a:lstStyle/>
          <a:p>
            <a:pPr lvl="0"/>
            <a:r>
              <a:rPr lang="en-US" altLang="zh-CN" sz="8000" dirty="0">
                <a:solidFill>
                  <a:schemeClr val="accent5">
                    <a:lumMod val="60000"/>
                    <a:lumOff val="40000"/>
                  </a:schemeClr>
                </a:solidFill>
                <a:latin typeface="Source Sans Pro Black" panose="020B0803030403020204" pitchFamily="34" charset="0"/>
              </a:rPr>
              <a:t>Python</a:t>
            </a:r>
            <a:endParaRPr lang="zh-CN" altLang="zh-CN" sz="8000" b="1" dirty="0">
              <a:solidFill>
                <a:schemeClr val="accent5">
                  <a:lumMod val="60000"/>
                  <a:lumOff val="40000"/>
                </a:schemeClr>
              </a:solidFill>
              <a:latin typeface="Source Sans Pro Black" panose="020B0803030403020204" pitchFamily="34" charset="0"/>
            </a:endParaRPr>
          </a:p>
        </p:txBody>
      </p:sp>
      <p:sp>
        <p:nvSpPr>
          <p:cNvPr id="19" name="文本框 8">
            <a:extLst>
              <a:ext uri="{FF2B5EF4-FFF2-40B4-BE49-F238E27FC236}">
                <a16:creationId xmlns:a16="http://schemas.microsoft.com/office/drawing/2014/main" id="{ACF950B9-540C-42E2-85F3-998FFFD2B29F}"/>
              </a:ext>
            </a:extLst>
          </p:cNvPr>
          <p:cNvSpPr txBox="1"/>
          <p:nvPr/>
        </p:nvSpPr>
        <p:spPr>
          <a:xfrm>
            <a:off x="3075059" y="1690062"/>
            <a:ext cx="3434786" cy="3371383"/>
          </a:xfrm>
          <a:prstGeom prst="rect">
            <a:avLst/>
          </a:prstGeom>
          <a:noFill/>
          <a:ln w="9525">
            <a:noFill/>
          </a:ln>
        </p:spPr>
        <p:txBody>
          <a:bodyPr vert="eaVert" wrap="square">
            <a:spAutoFit/>
          </a:bodyPr>
          <a:lstStyle/>
          <a:p>
            <a:pPr lvl="0" algn="dist">
              <a:lnSpc>
                <a:spcPct val="160000"/>
              </a:lnSpc>
            </a:pPr>
            <a:r>
              <a:rPr lang="zh-CN" altLang="en-US" sz="4000" b="1" dirty="0">
                <a:solidFill>
                  <a:srgbClr val="58A4FF"/>
                </a:solidFill>
                <a:latin typeface="Kozuka Gothic Pro H" panose="020B0800000000000000" pitchFamily="34" charset="-128"/>
                <a:ea typeface="Kozuka Gothic Pro H" panose="020B0800000000000000" pitchFamily="34" charset="-128"/>
              </a:rPr>
              <a:t>语言及其应用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5A19806-FF5E-4D59-A005-77DAA8CB57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266" y="83624"/>
            <a:ext cx="1646895" cy="581642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C81DFEBF-3417-4738-954B-17B5C0492C3F}"/>
              </a:ext>
            </a:extLst>
          </p:cNvPr>
          <p:cNvSpPr/>
          <p:nvPr/>
        </p:nvSpPr>
        <p:spPr>
          <a:xfrm>
            <a:off x="7574604" y="2855226"/>
            <a:ext cx="372893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solidFill>
                  <a:srgbClr val="58A4FF"/>
                </a:solidFill>
              </a:rPr>
              <a:t>02 </a:t>
            </a:r>
            <a:r>
              <a:rPr lang="zh-CN" altLang="en-US" sz="2800" dirty="0">
                <a:solidFill>
                  <a:srgbClr val="58A4FF"/>
                </a:solidFill>
              </a:rPr>
              <a:t>变量、名字和对象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4E2B72B-FE35-4E01-A066-406AD7722F2D}"/>
              </a:ext>
            </a:extLst>
          </p:cNvPr>
          <p:cNvSpPr txBox="1"/>
          <p:nvPr/>
        </p:nvSpPr>
        <p:spPr>
          <a:xfrm>
            <a:off x="7623240" y="3887799"/>
            <a:ext cx="11787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58A4FF"/>
                </a:solidFill>
              </a:rPr>
              <a:t>吴泽鑫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8D9709D-F60D-44E8-A593-28F52A9B89BD}"/>
              </a:ext>
            </a:extLst>
          </p:cNvPr>
          <p:cNvSpPr/>
          <p:nvPr/>
        </p:nvSpPr>
        <p:spPr>
          <a:xfrm>
            <a:off x="7594060" y="3479555"/>
            <a:ext cx="27863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9DC3E6"/>
                </a:solidFill>
              </a:rPr>
              <a:t>自动化学院 程序设计实训</a:t>
            </a:r>
          </a:p>
        </p:txBody>
      </p:sp>
    </p:spTree>
    <p:extLst>
      <p:ext uri="{BB962C8B-B14F-4D97-AF65-F5344CB8AC3E}">
        <p14:creationId xmlns:p14="http://schemas.microsoft.com/office/powerpoint/2010/main" val="195337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337BF596-A1C3-4E11-838C-01D2C6CC79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3936" y="5742560"/>
            <a:ext cx="1637954" cy="1637954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E9CC0697-9714-42E4-838D-96730E5A6771}"/>
              </a:ext>
            </a:extLst>
          </p:cNvPr>
          <p:cNvSpPr txBox="1"/>
          <p:nvPr/>
        </p:nvSpPr>
        <p:spPr>
          <a:xfrm>
            <a:off x="2412460" y="136188"/>
            <a:ext cx="4330032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下面的代码等价于执行 </a:t>
            </a:r>
            <a:r>
              <a:rPr lang="en-US" altLang="zh-CN" dirty="0"/>
              <a:t>a = a + 8</a:t>
            </a:r>
            <a:r>
              <a:rPr lang="zh-CN" altLang="en-US" dirty="0"/>
              <a:t>：</a:t>
            </a:r>
          </a:p>
          <a:p>
            <a:r>
              <a:rPr lang="en-US" altLang="zh-CN" dirty="0"/>
              <a:t>&gt;&gt;&gt; a += 8</a:t>
            </a:r>
          </a:p>
          <a:p>
            <a:r>
              <a:rPr lang="en-US" altLang="zh-CN" dirty="0"/>
              <a:t>&gt;&gt;&gt; a</a:t>
            </a:r>
          </a:p>
          <a:p>
            <a:r>
              <a:rPr lang="en-US" altLang="zh-CN" dirty="0"/>
              <a:t>100</a:t>
            </a:r>
          </a:p>
          <a:p>
            <a:r>
              <a:rPr lang="zh-CN" altLang="en-US" dirty="0"/>
              <a:t>以此类推，下面的代码等价于 </a:t>
            </a:r>
            <a:r>
              <a:rPr lang="en-US" altLang="zh-CN" dirty="0"/>
              <a:t>a = a * 2</a:t>
            </a:r>
            <a:r>
              <a:rPr lang="zh-CN" altLang="en-US" dirty="0"/>
              <a:t>：</a:t>
            </a:r>
          </a:p>
          <a:p>
            <a:r>
              <a:rPr lang="en-US" altLang="zh-CN" dirty="0"/>
              <a:t>&gt;&gt;&gt; a *= 2</a:t>
            </a:r>
          </a:p>
          <a:p>
            <a:r>
              <a:rPr lang="en-US" altLang="zh-CN" dirty="0"/>
              <a:t>&gt;&gt;&gt; a</a:t>
            </a:r>
          </a:p>
          <a:p>
            <a:r>
              <a:rPr lang="en-US" altLang="zh-CN" dirty="0"/>
              <a:t>200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CF38DBB-C56B-45C7-883B-190861902ABE}"/>
              </a:ext>
            </a:extLst>
          </p:cNvPr>
          <p:cNvSpPr txBox="1"/>
          <p:nvPr/>
        </p:nvSpPr>
        <p:spPr>
          <a:xfrm>
            <a:off x="505838" y="2344367"/>
            <a:ext cx="9323386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试试浮点型除法，例如 </a:t>
            </a:r>
            <a:r>
              <a:rPr lang="en-US" altLang="zh-CN" dirty="0"/>
              <a:t>a = a / 3</a:t>
            </a:r>
            <a:r>
              <a:rPr lang="zh-CN" altLang="en-US" dirty="0"/>
              <a:t>：</a:t>
            </a:r>
          </a:p>
          <a:p>
            <a:r>
              <a:rPr lang="en-US" altLang="zh-CN" dirty="0"/>
              <a:t>&gt;&gt;&gt; a /= 3</a:t>
            </a:r>
          </a:p>
          <a:p>
            <a:r>
              <a:rPr lang="en-US" altLang="zh-CN" dirty="0"/>
              <a:t>&gt;&gt;&gt; a</a:t>
            </a:r>
          </a:p>
          <a:p>
            <a:r>
              <a:rPr lang="en-US" altLang="zh-CN" dirty="0"/>
              <a:t>66.66666666666667</a:t>
            </a:r>
          </a:p>
          <a:p>
            <a:r>
              <a:rPr lang="zh-CN" altLang="en-US" dirty="0"/>
              <a:t>接着将 </a:t>
            </a:r>
            <a:r>
              <a:rPr lang="en-US" altLang="zh-CN" dirty="0"/>
              <a:t>13 </a:t>
            </a:r>
            <a:r>
              <a:rPr lang="zh-CN" altLang="en-US" dirty="0"/>
              <a:t>赋值给 </a:t>
            </a:r>
            <a:r>
              <a:rPr lang="en-US" altLang="zh-CN" dirty="0"/>
              <a:t>a</a:t>
            </a:r>
            <a:r>
              <a:rPr lang="zh-CN" altLang="en-US" dirty="0"/>
              <a:t>，然后试试执行 </a:t>
            </a:r>
            <a:r>
              <a:rPr lang="en-US" altLang="zh-CN" dirty="0"/>
              <a:t>a = a // 4</a:t>
            </a:r>
            <a:r>
              <a:rPr lang="zh-CN" altLang="en-US" dirty="0"/>
              <a:t>（整数除法）的简化版：</a:t>
            </a:r>
          </a:p>
          <a:p>
            <a:r>
              <a:rPr lang="en-US" altLang="zh-CN" dirty="0"/>
              <a:t>&gt;&gt;&gt; a = 13</a:t>
            </a:r>
          </a:p>
          <a:p>
            <a:r>
              <a:rPr lang="en-US" altLang="zh-CN" dirty="0"/>
              <a:t>&gt;&gt;&gt; a //= 4</a:t>
            </a:r>
          </a:p>
          <a:p>
            <a:r>
              <a:rPr lang="en-US" altLang="zh-CN" dirty="0"/>
              <a:t>&gt;&gt;&gt; a</a:t>
            </a:r>
          </a:p>
          <a:p>
            <a:r>
              <a:rPr lang="en-US" altLang="zh-CN" dirty="0"/>
              <a:t>3</a:t>
            </a:r>
          </a:p>
          <a:p>
            <a:r>
              <a:rPr lang="zh-CN" altLang="en-US" dirty="0"/>
              <a:t>百分号 </a:t>
            </a:r>
            <a:r>
              <a:rPr lang="en-US" altLang="zh-CN" dirty="0"/>
              <a:t>% </a:t>
            </a:r>
            <a:r>
              <a:rPr lang="zh-CN" altLang="en-US" dirty="0"/>
              <a:t>在 </a:t>
            </a:r>
            <a:r>
              <a:rPr lang="en-US" altLang="zh-CN" dirty="0"/>
              <a:t>Python </a:t>
            </a:r>
            <a:r>
              <a:rPr lang="zh-CN" altLang="en-US" dirty="0"/>
              <a:t>里有多种用途，当它位于两个数字之间时代表求模运算，得到的结果是</a:t>
            </a:r>
          </a:p>
          <a:p>
            <a:r>
              <a:rPr lang="zh-CN" altLang="en-US" dirty="0"/>
              <a:t>第一个数除以第二个数的余数：</a:t>
            </a:r>
          </a:p>
          <a:p>
            <a:r>
              <a:rPr lang="en-US" altLang="zh-CN" dirty="0"/>
              <a:t>&gt;&gt;&gt; 9 % 5</a:t>
            </a:r>
          </a:p>
          <a:p>
            <a:r>
              <a:rPr lang="en-US" altLang="zh-CN" dirty="0"/>
              <a:t>4</a:t>
            </a:r>
          </a:p>
          <a:p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8730D50-A9B7-415B-B8E3-3C7932507B8D}"/>
              </a:ext>
            </a:extLst>
          </p:cNvPr>
          <p:cNvSpPr txBox="1"/>
          <p:nvPr/>
        </p:nvSpPr>
        <p:spPr>
          <a:xfrm>
            <a:off x="505838" y="2366692"/>
            <a:ext cx="9371476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使用下面的方法可以同时得到余数和商：</a:t>
            </a:r>
          </a:p>
          <a:p>
            <a:r>
              <a:rPr lang="en-US" altLang="zh-CN" dirty="0"/>
              <a:t>&gt;&gt;&gt; </a:t>
            </a:r>
            <a:r>
              <a:rPr lang="en-US" altLang="zh-CN" dirty="0" err="1"/>
              <a:t>divmod</a:t>
            </a:r>
            <a:r>
              <a:rPr lang="en-US" altLang="zh-CN" dirty="0"/>
              <a:t>(9,5)</a:t>
            </a:r>
          </a:p>
          <a:p>
            <a:r>
              <a:rPr lang="en-US" altLang="zh-CN" dirty="0"/>
              <a:t>(1, 4)</a:t>
            </a:r>
          </a:p>
          <a:p>
            <a:r>
              <a:rPr lang="zh-CN" altLang="en-US" dirty="0"/>
              <a:t>或者你也可以分别计算：</a:t>
            </a:r>
          </a:p>
          <a:p>
            <a:r>
              <a:rPr lang="en-US" altLang="zh-CN" dirty="0"/>
              <a:t>&gt;&gt;&gt; 9 // 5</a:t>
            </a:r>
          </a:p>
          <a:p>
            <a:r>
              <a:rPr lang="en-US" altLang="zh-CN" dirty="0"/>
              <a:t>1</a:t>
            </a:r>
          </a:p>
          <a:p>
            <a:r>
              <a:rPr lang="en-US" altLang="zh-CN" dirty="0"/>
              <a:t>&gt;&gt;&gt; 9 % 5</a:t>
            </a:r>
          </a:p>
          <a:p>
            <a:r>
              <a:rPr lang="en-US" altLang="zh-CN" dirty="0"/>
              <a:t>4</a:t>
            </a:r>
          </a:p>
          <a:p>
            <a:r>
              <a:rPr lang="zh-CN" altLang="en-US" dirty="0"/>
              <a:t>上面的代码出现了一些你没见过的新东西：一个叫作 </a:t>
            </a:r>
            <a:r>
              <a:rPr lang="en-US" altLang="zh-CN" dirty="0" err="1"/>
              <a:t>divmod</a:t>
            </a:r>
            <a:r>
              <a:rPr lang="en-US" altLang="zh-CN" dirty="0"/>
              <a:t> </a:t>
            </a:r>
            <a:r>
              <a:rPr lang="zh-CN" altLang="en-US" dirty="0"/>
              <a:t>的函数。这个函数接受了两个</a:t>
            </a:r>
          </a:p>
          <a:p>
            <a:r>
              <a:rPr lang="zh-CN" altLang="en-US" dirty="0"/>
              <a:t>整数：</a:t>
            </a:r>
            <a:r>
              <a:rPr lang="en-US" altLang="zh-CN" dirty="0"/>
              <a:t>9 </a:t>
            </a:r>
            <a:r>
              <a:rPr lang="zh-CN" altLang="en-US" dirty="0"/>
              <a:t>和 </a:t>
            </a:r>
            <a:r>
              <a:rPr lang="en-US" altLang="zh-CN" dirty="0"/>
              <a:t>5</a:t>
            </a:r>
            <a:r>
              <a:rPr lang="zh-CN" altLang="en-US" dirty="0"/>
              <a:t>，并返回了一个包含两个元素的结果，我们称这种结构为元组（</a:t>
            </a:r>
            <a:r>
              <a:rPr lang="en-US" altLang="zh-CN" dirty="0"/>
              <a:t>tuple</a:t>
            </a:r>
            <a:r>
              <a:rPr lang="zh-CN" altLang="en-US" dirty="0"/>
              <a:t>）。第 </a:t>
            </a:r>
            <a:r>
              <a:rPr lang="en-US" altLang="zh-CN" dirty="0"/>
              <a:t>3</a:t>
            </a:r>
          </a:p>
          <a:p>
            <a:r>
              <a:rPr lang="zh-CN" altLang="en-US" dirty="0"/>
              <a:t>章会学习元组的使用，而关于函数的内容将在第 </a:t>
            </a:r>
            <a:r>
              <a:rPr lang="en-US" altLang="zh-CN" dirty="0"/>
              <a:t>4 </a:t>
            </a:r>
            <a:r>
              <a:rPr lang="zh-CN" altLang="en-US" dirty="0"/>
              <a:t>章进行讲解。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20627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337BF596-A1C3-4E11-838C-01D2C6CC79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1223936" y="5742560"/>
            <a:ext cx="1637954" cy="1637954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17FB5E12-D315-49B9-980E-51F75899AD75}"/>
              </a:ext>
            </a:extLst>
          </p:cNvPr>
          <p:cNvSpPr txBox="1"/>
          <p:nvPr/>
        </p:nvSpPr>
        <p:spPr>
          <a:xfrm>
            <a:off x="1702340" y="2023353"/>
            <a:ext cx="9616735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想一想下面的表达式会产生什么结果？</a:t>
            </a:r>
          </a:p>
          <a:p>
            <a:r>
              <a:rPr lang="en-US" altLang="zh-CN" dirty="0"/>
              <a:t>&gt;&gt;&gt; 2 + 3 * 4</a:t>
            </a:r>
          </a:p>
          <a:p>
            <a:r>
              <a:rPr lang="zh-CN" altLang="en-US" dirty="0"/>
              <a:t>如果你先进行加法运算 </a:t>
            </a:r>
            <a:r>
              <a:rPr lang="en-US" altLang="zh-CN" dirty="0"/>
              <a:t>2 + 3 = 5</a:t>
            </a:r>
            <a:r>
              <a:rPr lang="zh-CN" altLang="en-US" dirty="0"/>
              <a:t>，然后计算 </a:t>
            </a:r>
            <a:r>
              <a:rPr lang="en-US" altLang="zh-CN" dirty="0"/>
              <a:t>5 * 4</a:t>
            </a:r>
            <a:r>
              <a:rPr lang="zh-CN" altLang="en-US" dirty="0"/>
              <a:t>，最终得到 </a:t>
            </a:r>
            <a:r>
              <a:rPr lang="en-US" altLang="zh-CN" dirty="0"/>
              <a:t>20</a:t>
            </a:r>
            <a:r>
              <a:rPr lang="zh-CN" altLang="en-US" dirty="0"/>
              <a:t>。但如果你先进行乘法运</a:t>
            </a:r>
          </a:p>
          <a:p>
            <a:r>
              <a:rPr lang="zh-CN" altLang="en-US" dirty="0"/>
              <a:t>算，</a:t>
            </a:r>
            <a:r>
              <a:rPr lang="en-US" altLang="zh-CN" dirty="0"/>
              <a:t>3 * 4 = 12</a:t>
            </a:r>
            <a:r>
              <a:rPr lang="zh-CN" altLang="en-US" dirty="0"/>
              <a:t>，接着 </a:t>
            </a:r>
            <a:r>
              <a:rPr lang="en-US" altLang="zh-CN" dirty="0"/>
              <a:t>2 + 12</a:t>
            </a:r>
            <a:r>
              <a:rPr lang="zh-CN" altLang="en-US" dirty="0"/>
              <a:t>，结果等于 </a:t>
            </a:r>
            <a:r>
              <a:rPr lang="en-US" altLang="zh-CN" dirty="0"/>
              <a:t>14</a:t>
            </a:r>
            <a:r>
              <a:rPr lang="zh-CN" altLang="en-US" dirty="0"/>
              <a:t>。与其他编程语言一样，在 </a:t>
            </a:r>
            <a:r>
              <a:rPr lang="en-US" altLang="zh-CN" dirty="0"/>
              <a:t>Python </a:t>
            </a:r>
            <a:r>
              <a:rPr lang="zh-CN" altLang="en-US" dirty="0"/>
              <a:t>里，乘法的</a:t>
            </a:r>
          </a:p>
          <a:p>
            <a:r>
              <a:rPr lang="zh-CN" altLang="en-US" dirty="0"/>
              <a:t>优先级要高于加法，因此第二种运算结果是正确的：</a:t>
            </a:r>
          </a:p>
          <a:p>
            <a:r>
              <a:rPr lang="en-US" altLang="zh-CN" dirty="0"/>
              <a:t>&gt;&gt;&gt; 2 + 3 * 4</a:t>
            </a:r>
          </a:p>
          <a:p>
            <a:r>
              <a:rPr lang="en-US" altLang="zh-CN" dirty="0"/>
              <a:t>14</a:t>
            </a:r>
          </a:p>
          <a:p>
            <a:r>
              <a:rPr lang="zh-CN" altLang="en-US" dirty="0"/>
              <a:t>如何了解优先级规则？我们在</a:t>
            </a:r>
            <a:r>
              <a:rPr lang="zh-CN" altLang="en-US" dirty="0">
                <a:solidFill>
                  <a:schemeClr val="accent5">
                    <a:lumMod val="75000"/>
                  </a:schemeClr>
                </a:solidFill>
                <a:hlinkClick r:id="rId4" action="ppaction://hlinksldjump"/>
              </a:rPr>
              <a:t>附录 </a:t>
            </a:r>
            <a:r>
              <a:rPr lang="en-US" altLang="zh-CN" dirty="0">
                <a:solidFill>
                  <a:schemeClr val="accent5">
                    <a:lumMod val="75000"/>
                  </a:schemeClr>
                </a:solidFill>
                <a:hlinkClick r:id="rId4" action="ppaction://hlinksldjump"/>
              </a:rPr>
              <a:t>F </a:t>
            </a:r>
            <a:r>
              <a:rPr lang="zh-CN" altLang="en-US" dirty="0"/>
              <a:t>中为你准备了一张优先级表，但在实际编程中我们几乎从</a:t>
            </a:r>
          </a:p>
          <a:p>
            <a:r>
              <a:rPr lang="zh-CN" altLang="en-US" dirty="0"/>
              <a:t>来没有查看过它，因为我们总可以使用括号来保证运算顺序与我们期望的一致：</a:t>
            </a:r>
          </a:p>
          <a:p>
            <a:r>
              <a:rPr lang="en-US" altLang="zh-CN" dirty="0"/>
              <a:t>&gt;&gt;&gt; 2 + (3 * 4)</a:t>
            </a:r>
          </a:p>
          <a:p>
            <a:r>
              <a:rPr lang="en-US" altLang="zh-CN" dirty="0"/>
              <a:t>14</a:t>
            </a:r>
          </a:p>
          <a:p>
            <a:r>
              <a:rPr lang="zh-CN" altLang="en-US" dirty="0"/>
              <a:t>这样书写的代码也可让阅读者无需猜测代码的意图，免去了检查优先级表的麻烦。</a:t>
            </a:r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B059D06-3D45-4041-8DEF-23699BCA385F}"/>
              </a:ext>
            </a:extLst>
          </p:cNvPr>
          <p:cNvSpPr txBox="1"/>
          <p:nvPr/>
        </p:nvSpPr>
        <p:spPr>
          <a:xfrm>
            <a:off x="2422187" y="679663"/>
            <a:ext cx="25486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/>
              <a:t>优先级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67456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4"/>
          <p:cNvSpPr txBox="1"/>
          <p:nvPr/>
        </p:nvSpPr>
        <p:spPr>
          <a:xfrm>
            <a:off x="1459149" y="1733270"/>
            <a:ext cx="10029217" cy="51325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400" b="1" dirty="0">
                <a:latin typeface="微软雅黑" pitchFamily="34" charset="-122"/>
                <a:ea typeface="微软雅黑" pitchFamily="34" charset="-122"/>
              </a:rPr>
              <a:t>操作符</a:t>
            </a:r>
            <a:r>
              <a:rPr lang="en-US" altLang="zh-CN" sz="1400" b="1" dirty="0">
                <a:latin typeface="微软雅黑" pitchFamily="34" charset="-122"/>
                <a:ea typeface="微软雅黑" pitchFamily="34" charset="-122"/>
              </a:rPr>
              <a:t>						</a:t>
            </a:r>
            <a:r>
              <a:rPr lang="zh-CN" altLang="en-US" sz="1400" b="1" dirty="0">
                <a:latin typeface="微软雅黑" pitchFamily="34" charset="-122"/>
                <a:ea typeface="微软雅黑" pitchFamily="34" charset="-122"/>
              </a:rPr>
              <a:t>描述和示例</a:t>
            </a:r>
          </a:p>
          <a:p>
            <a:pPr algn="just">
              <a:lnSpc>
                <a:spcPct val="150000"/>
              </a:lnSpc>
            </a:pPr>
            <a:r>
              <a:rPr lang="en-US" altLang="zh-CN" sz="1400" b="1" dirty="0">
                <a:latin typeface="微软雅黑" pitchFamily="34" charset="-122"/>
                <a:ea typeface="微软雅黑" pitchFamily="34" charset="-122"/>
              </a:rPr>
              <a:t>[v1, ...]</a:t>
            </a:r>
            <a:r>
              <a:rPr lang="zh-CN" altLang="en-US" sz="1400" b="1" dirty="0"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sz="1400" b="1" dirty="0">
                <a:latin typeface="微软雅黑" pitchFamily="34" charset="-122"/>
                <a:ea typeface="微软雅黑" pitchFamily="34" charset="-122"/>
              </a:rPr>
              <a:t>{v1, ...}</a:t>
            </a:r>
            <a:r>
              <a:rPr lang="zh-CN" altLang="en-US" sz="1400" b="1" dirty="0"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sz="1400" b="1" dirty="0">
                <a:latin typeface="微软雅黑" pitchFamily="34" charset="-122"/>
                <a:ea typeface="微软雅黑" pitchFamily="34" charset="-122"/>
              </a:rPr>
              <a:t>{k1: v1, ...}</a:t>
            </a:r>
            <a:r>
              <a:rPr lang="zh-CN" altLang="en-US" sz="1400" b="1" dirty="0"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sz="1400" b="1" dirty="0">
                <a:latin typeface="微软雅黑" pitchFamily="34" charset="-122"/>
                <a:ea typeface="微软雅黑" pitchFamily="34" charset="-122"/>
              </a:rPr>
              <a:t>(...) 			</a:t>
            </a:r>
            <a:r>
              <a:rPr lang="zh-CN" altLang="en-US" sz="1400" b="1" dirty="0">
                <a:latin typeface="微软雅黑" pitchFamily="34" charset="-122"/>
                <a:ea typeface="微软雅黑" pitchFamily="34" charset="-122"/>
              </a:rPr>
              <a:t>列表 </a:t>
            </a:r>
            <a:r>
              <a:rPr lang="en-US" altLang="zh-CN" sz="1400" b="1" dirty="0">
                <a:latin typeface="微软雅黑" pitchFamily="34" charset="-122"/>
                <a:ea typeface="微软雅黑" pitchFamily="34" charset="-122"/>
              </a:rPr>
              <a:t>/ </a:t>
            </a:r>
            <a:r>
              <a:rPr lang="zh-CN" altLang="en-US" sz="1400" b="1" dirty="0">
                <a:latin typeface="微软雅黑" pitchFamily="34" charset="-122"/>
                <a:ea typeface="微软雅黑" pitchFamily="34" charset="-122"/>
              </a:rPr>
              <a:t>集合 </a:t>
            </a:r>
            <a:r>
              <a:rPr lang="en-US" altLang="zh-CN" sz="1400" b="1" dirty="0">
                <a:latin typeface="微软雅黑" pitchFamily="34" charset="-122"/>
                <a:ea typeface="微软雅黑" pitchFamily="34" charset="-122"/>
              </a:rPr>
              <a:t>/ </a:t>
            </a:r>
            <a:r>
              <a:rPr lang="zh-CN" altLang="en-US" sz="1400" b="1" dirty="0">
                <a:latin typeface="微软雅黑" pitchFamily="34" charset="-122"/>
                <a:ea typeface="微软雅黑" pitchFamily="34" charset="-122"/>
              </a:rPr>
              <a:t>字典 </a:t>
            </a:r>
            <a:r>
              <a:rPr lang="en-US" altLang="zh-CN" sz="1400" b="1" dirty="0">
                <a:latin typeface="微软雅黑" pitchFamily="34" charset="-122"/>
                <a:ea typeface="微软雅黑" pitchFamily="34" charset="-122"/>
              </a:rPr>
              <a:t>/ </a:t>
            </a:r>
            <a:r>
              <a:rPr lang="zh-CN" altLang="en-US" sz="1400" b="1" dirty="0">
                <a:latin typeface="微软雅黑" pitchFamily="34" charset="-122"/>
                <a:ea typeface="微软雅黑" pitchFamily="34" charset="-122"/>
              </a:rPr>
              <a:t>生成器的创建和推导，括号内表达式</a:t>
            </a:r>
          </a:p>
          <a:p>
            <a:pPr algn="just">
              <a:lnSpc>
                <a:spcPct val="150000"/>
              </a:lnSpc>
            </a:pPr>
            <a:r>
              <a:rPr lang="en-US" altLang="zh-CN" sz="1400" b="1" dirty="0">
                <a:latin typeface="微软雅黑" pitchFamily="34" charset="-122"/>
                <a:ea typeface="微软雅黑" pitchFamily="34" charset="-122"/>
              </a:rPr>
              <a:t>seq[n]</a:t>
            </a:r>
            <a:r>
              <a:rPr lang="zh-CN" altLang="en-US" sz="1400" b="1" dirty="0"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sz="1400" b="1" dirty="0">
                <a:latin typeface="微软雅黑" pitchFamily="34" charset="-122"/>
                <a:ea typeface="微软雅黑" pitchFamily="34" charset="-122"/>
              </a:rPr>
              <a:t>seq[</a:t>
            </a:r>
            <a:r>
              <a:rPr lang="en-US" altLang="zh-CN" sz="1400" b="1" dirty="0" err="1">
                <a:latin typeface="微软雅黑" pitchFamily="34" charset="-122"/>
                <a:ea typeface="微软雅黑" pitchFamily="34" charset="-122"/>
              </a:rPr>
              <a:t>n:m</a:t>
            </a:r>
            <a:r>
              <a:rPr lang="en-US" altLang="zh-CN" sz="1400" b="1" dirty="0">
                <a:latin typeface="微软雅黑" pitchFamily="34" charset="-122"/>
                <a:ea typeface="微软雅黑" pitchFamily="34" charset="-122"/>
              </a:rPr>
              <a:t>]</a:t>
            </a:r>
            <a:r>
              <a:rPr lang="zh-CN" altLang="en-US" sz="1400" b="1" dirty="0"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sz="1400" b="1" dirty="0" err="1">
                <a:latin typeface="微软雅黑" pitchFamily="34" charset="-122"/>
                <a:ea typeface="微软雅黑" pitchFamily="34" charset="-122"/>
              </a:rPr>
              <a:t>func</a:t>
            </a:r>
            <a:r>
              <a:rPr lang="en-US" altLang="zh-CN" sz="1400" b="1" dirty="0">
                <a:latin typeface="微软雅黑" pitchFamily="34" charset="-122"/>
                <a:ea typeface="微软雅黑" pitchFamily="34" charset="-122"/>
              </a:rPr>
              <a:t>(</a:t>
            </a:r>
            <a:r>
              <a:rPr lang="en-US" altLang="zh-CN" sz="1400" b="1" dirty="0" err="1">
                <a:latin typeface="微软雅黑" pitchFamily="34" charset="-122"/>
                <a:ea typeface="微软雅黑" pitchFamily="34" charset="-122"/>
              </a:rPr>
              <a:t>args</a:t>
            </a:r>
            <a:r>
              <a:rPr lang="en-US" altLang="zh-CN" sz="1400" b="1" dirty="0">
                <a:latin typeface="微软雅黑" pitchFamily="34" charset="-122"/>
                <a:ea typeface="微软雅黑" pitchFamily="34" charset="-122"/>
              </a:rPr>
              <a:t>...)</a:t>
            </a:r>
            <a:r>
              <a:rPr lang="zh-CN" altLang="en-US" sz="1400" b="1" dirty="0"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sz="1400" b="1" dirty="0">
                <a:latin typeface="微软雅黑" pitchFamily="34" charset="-122"/>
                <a:ea typeface="微软雅黑" pitchFamily="34" charset="-122"/>
              </a:rPr>
              <a:t>obj .</a:t>
            </a:r>
            <a:r>
              <a:rPr lang="en-US" altLang="zh-CN" sz="1400" b="1" dirty="0" err="1">
                <a:latin typeface="微软雅黑" pitchFamily="34" charset="-122"/>
                <a:ea typeface="微软雅黑" pitchFamily="34" charset="-122"/>
              </a:rPr>
              <a:t>attr</a:t>
            </a:r>
            <a:r>
              <a:rPr lang="en-US" altLang="zh-CN" sz="1400" b="1" dirty="0">
                <a:latin typeface="微软雅黑" pitchFamily="34" charset="-122"/>
                <a:ea typeface="微软雅黑" pitchFamily="34" charset="-122"/>
              </a:rPr>
              <a:t> 			</a:t>
            </a:r>
            <a:r>
              <a:rPr lang="zh-CN" altLang="en-US" sz="1400" b="1" dirty="0">
                <a:latin typeface="微软雅黑" pitchFamily="34" charset="-122"/>
                <a:ea typeface="微软雅黑" pitchFamily="34" charset="-122"/>
              </a:rPr>
              <a:t>索引、切片、函数调用和属性引用</a:t>
            </a:r>
          </a:p>
          <a:p>
            <a:pPr algn="just">
              <a:lnSpc>
                <a:spcPct val="150000"/>
              </a:lnSpc>
            </a:pPr>
            <a:r>
              <a:rPr lang="zh-CN" altLang="en-US" sz="1400" b="1" dirty="0">
                <a:latin typeface="微软雅黑" pitchFamily="34" charset="-122"/>
                <a:ea typeface="微软雅黑" pitchFamily="34" charset="-122"/>
              </a:rPr>
              <a:t>**</a:t>
            </a:r>
            <a:r>
              <a:rPr lang="en-US" altLang="zh-CN" sz="1400" b="1" dirty="0">
                <a:latin typeface="微软雅黑" pitchFamily="34" charset="-122"/>
                <a:ea typeface="微软雅黑" pitchFamily="34" charset="-122"/>
              </a:rPr>
              <a:t>						</a:t>
            </a:r>
            <a:r>
              <a:rPr lang="zh-CN" altLang="en-US" sz="1400" b="1" dirty="0">
                <a:latin typeface="微软雅黑" pitchFamily="34" charset="-122"/>
                <a:ea typeface="微软雅黑" pitchFamily="34" charset="-122"/>
              </a:rPr>
              <a:t>幂运算</a:t>
            </a:r>
          </a:p>
          <a:p>
            <a:pPr algn="just">
              <a:lnSpc>
                <a:spcPct val="150000"/>
              </a:lnSpc>
            </a:pPr>
            <a:r>
              <a:rPr lang="en-US" altLang="zh-CN" sz="1400" b="1" dirty="0">
                <a:latin typeface="微软雅黑" pitchFamily="34" charset="-122"/>
                <a:ea typeface="微软雅黑" pitchFamily="34" charset="-122"/>
              </a:rPr>
              <a:t>`+`x</a:t>
            </a:r>
            <a:r>
              <a:rPr lang="zh-CN" altLang="en-US" sz="1400" b="1" dirty="0"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sz="1400" b="1" dirty="0">
                <a:latin typeface="微软雅黑" pitchFamily="34" charset="-122"/>
                <a:ea typeface="微软雅黑" pitchFamily="34" charset="-122"/>
              </a:rPr>
              <a:t>`-`x</a:t>
            </a:r>
            <a:r>
              <a:rPr lang="zh-CN" altLang="en-US" sz="1400" b="1" dirty="0"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sz="1400" b="1" dirty="0">
                <a:latin typeface="微软雅黑" pitchFamily="34" charset="-122"/>
                <a:ea typeface="微软雅黑" pitchFamily="34" charset="-122"/>
              </a:rPr>
              <a:t>`~`x 					</a:t>
            </a:r>
            <a:r>
              <a:rPr lang="zh-CN" altLang="en-US" sz="1400" b="1" dirty="0">
                <a:latin typeface="微软雅黑" pitchFamily="34" charset="-122"/>
                <a:ea typeface="微软雅黑" pitchFamily="34" charset="-122"/>
              </a:rPr>
              <a:t>正号、负号和位求反</a:t>
            </a:r>
          </a:p>
          <a:p>
            <a:pPr algn="just">
              <a:lnSpc>
                <a:spcPct val="150000"/>
              </a:lnSpc>
            </a:pPr>
            <a:r>
              <a:rPr lang="zh-CN" altLang="en-US" sz="1400" b="1" dirty="0">
                <a:latin typeface="微软雅黑" pitchFamily="34" charset="-122"/>
                <a:ea typeface="微软雅黑" pitchFamily="34" charset="-122"/>
              </a:rPr>
              <a:t>*、</a:t>
            </a:r>
            <a:r>
              <a:rPr lang="en-US" altLang="zh-CN" sz="1400" b="1" dirty="0"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1400" b="1" dirty="0"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sz="1400" b="1" dirty="0">
                <a:latin typeface="微软雅黑" pitchFamily="34" charset="-122"/>
                <a:ea typeface="微软雅黑" pitchFamily="34" charset="-122"/>
              </a:rPr>
              <a:t>//</a:t>
            </a:r>
            <a:r>
              <a:rPr lang="zh-CN" altLang="en-US" sz="1400" b="1" dirty="0"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sz="1400" b="1" dirty="0">
                <a:latin typeface="微软雅黑" pitchFamily="34" charset="-122"/>
                <a:ea typeface="微软雅黑" pitchFamily="34" charset="-122"/>
              </a:rPr>
              <a:t>% 					</a:t>
            </a:r>
            <a:r>
              <a:rPr lang="zh-CN" altLang="en-US" sz="1400" b="1" dirty="0">
                <a:latin typeface="微软雅黑" pitchFamily="34" charset="-122"/>
                <a:ea typeface="微软雅黑" pitchFamily="34" charset="-122"/>
              </a:rPr>
              <a:t>乘法、浮点除法、整数除法和取余</a:t>
            </a:r>
          </a:p>
          <a:p>
            <a:pPr algn="just">
              <a:lnSpc>
                <a:spcPct val="150000"/>
              </a:lnSpc>
            </a:pPr>
            <a:r>
              <a:rPr lang="en-US" altLang="zh-CN" sz="1400" b="1" dirty="0">
                <a:latin typeface="微软雅黑" pitchFamily="34" charset="-122"/>
                <a:ea typeface="微软雅黑" pitchFamily="34" charset="-122"/>
              </a:rPr>
              <a:t>+</a:t>
            </a:r>
            <a:r>
              <a:rPr lang="zh-CN" altLang="en-US" sz="1400" b="1" dirty="0"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sz="1400" b="1" dirty="0">
                <a:latin typeface="微软雅黑" pitchFamily="34" charset="-122"/>
                <a:ea typeface="微软雅黑" pitchFamily="34" charset="-122"/>
              </a:rPr>
              <a:t>- 						</a:t>
            </a:r>
            <a:r>
              <a:rPr lang="zh-CN" altLang="en-US" sz="1400" b="1" dirty="0">
                <a:latin typeface="微软雅黑" pitchFamily="34" charset="-122"/>
                <a:ea typeface="微软雅黑" pitchFamily="34" charset="-122"/>
              </a:rPr>
              <a:t>加法、减法</a:t>
            </a:r>
          </a:p>
          <a:p>
            <a:pPr algn="just">
              <a:lnSpc>
                <a:spcPct val="150000"/>
              </a:lnSpc>
            </a:pPr>
            <a:r>
              <a:rPr lang="en-US" altLang="zh-CN" sz="1400" b="1" dirty="0">
                <a:latin typeface="微软雅黑" pitchFamily="34" charset="-122"/>
                <a:ea typeface="微软雅黑" pitchFamily="34" charset="-122"/>
              </a:rPr>
              <a:t>&lt;&lt;</a:t>
            </a:r>
            <a:r>
              <a:rPr lang="zh-CN" altLang="en-US" sz="1400" b="1" dirty="0"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sz="1400" b="1" dirty="0">
                <a:latin typeface="微软雅黑" pitchFamily="34" charset="-122"/>
                <a:ea typeface="微软雅黑" pitchFamily="34" charset="-122"/>
              </a:rPr>
              <a:t>&gt;&gt; 						</a:t>
            </a:r>
            <a:r>
              <a:rPr lang="zh-CN" altLang="en-US" sz="1400" b="1" dirty="0">
                <a:latin typeface="微软雅黑" pitchFamily="34" charset="-122"/>
                <a:ea typeface="微软雅黑" pitchFamily="34" charset="-122"/>
              </a:rPr>
              <a:t>按位左移、按位右移</a:t>
            </a:r>
          </a:p>
          <a:p>
            <a:pPr algn="just">
              <a:lnSpc>
                <a:spcPct val="150000"/>
              </a:lnSpc>
            </a:pPr>
            <a:r>
              <a:rPr lang="en-US" altLang="zh-CN" sz="1400" b="1" dirty="0">
                <a:latin typeface="微软雅黑" pitchFamily="34" charset="-122"/>
                <a:ea typeface="微软雅黑" pitchFamily="34" charset="-122"/>
              </a:rPr>
              <a:t>&amp; 						</a:t>
            </a:r>
            <a:r>
              <a:rPr lang="zh-CN" altLang="en-US" sz="1400" b="1" dirty="0">
                <a:latin typeface="微软雅黑" pitchFamily="34" charset="-122"/>
                <a:ea typeface="微软雅黑" pitchFamily="34" charset="-122"/>
              </a:rPr>
              <a:t>按位与</a:t>
            </a:r>
          </a:p>
          <a:p>
            <a:pPr algn="just">
              <a:lnSpc>
                <a:spcPct val="150000"/>
              </a:lnSpc>
            </a:pPr>
            <a:r>
              <a:rPr lang="en-US" altLang="zh-CN" sz="1400" b="1" dirty="0">
                <a:latin typeface="微软雅黑" pitchFamily="34" charset="-122"/>
                <a:ea typeface="微软雅黑" pitchFamily="34" charset="-122"/>
              </a:rPr>
              <a:t>| 						</a:t>
            </a:r>
            <a:r>
              <a:rPr lang="zh-CN" altLang="en-US" sz="1400" b="1" dirty="0">
                <a:latin typeface="微软雅黑" pitchFamily="34" charset="-122"/>
                <a:ea typeface="微软雅黑" pitchFamily="34" charset="-122"/>
              </a:rPr>
              <a:t>按位或</a:t>
            </a:r>
          </a:p>
          <a:p>
            <a:pPr algn="just">
              <a:lnSpc>
                <a:spcPct val="150000"/>
              </a:lnSpc>
            </a:pPr>
            <a:r>
              <a:rPr lang="en-US" altLang="zh-CN" sz="1400" b="1" dirty="0">
                <a:latin typeface="微软雅黑" pitchFamily="34" charset="-122"/>
                <a:ea typeface="微软雅黑" pitchFamily="34" charset="-122"/>
              </a:rPr>
              <a:t>in</a:t>
            </a:r>
            <a:r>
              <a:rPr lang="zh-CN" altLang="en-US" sz="1400" b="1" dirty="0"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sz="1400" b="1" dirty="0">
                <a:latin typeface="微软雅黑" pitchFamily="34" charset="-122"/>
                <a:ea typeface="微软雅黑" pitchFamily="34" charset="-122"/>
              </a:rPr>
              <a:t>not in</a:t>
            </a:r>
            <a:r>
              <a:rPr lang="zh-CN" altLang="en-US" sz="1400" b="1" dirty="0"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sz="1400" b="1" dirty="0">
                <a:latin typeface="微软雅黑" pitchFamily="34" charset="-122"/>
                <a:ea typeface="微软雅黑" pitchFamily="34" charset="-122"/>
              </a:rPr>
              <a:t>is</a:t>
            </a:r>
            <a:r>
              <a:rPr lang="zh-CN" altLang="en-US" sz="1400" b="1" dirty="0"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sz="1400" b="1" dirty="0">
                <a:latin typeface="微软雅黑" pitchFamily="34" charset="-122"/>
                <a:ea typeface="微软雅黑" pitchFamily="34" charset="-122"/>
              </a:rPr>
              <a:t>is not</a:t>
            </a:r>
            <a:r>
              <a:rPr lang="zh-CN" altLang="en-US" sz="1400" b="1" dirty="0"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sz="1400" b="1" dirty="0">
                <a:latin typeface="微软雅黑" pitchFamily="34" charset="-122"/>
                <a:ea typeface="微软雅黑" pitchFamily="34" charset="-122"/>
              </a:rPr>
              <a:t>&lt;</a:t>
            </a:r>
            <a:r>
              <a:rPr lang="zh-CN" altLang="en-US" sz="1400" b="1" dirty="0"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sz="1400" b="1" dirty="0">
                <a:latin typeface="微软雅黑" pitchFamily="34" charset="-122"/>
                <a:ea typeface="微软雅黑" pitchFamily="34" charset="-122"/>
              </a:rPr>
              <a:t>&lt;=</a:t>
            </a:r>
            <a:r>
              <a:rPr lang="zh-CN" altLang="en-US" sz="1400" b="1" dirty="0"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sz="1400" b="1" dirty="0">
                <a:latin typeface="微软雅黑" pitchFamily="34" charset="-122"/>
                <a:ea typeface="微软雅黑" pitchFamily="34" charset="-122"/>
              </a:rPr>
              <a:t>&gt;</a:t>
            </a:r>
            <a:r>
              <a:rPr lang="zh-CN" altLang="en-US" sz="1400" b="1" dirty="0"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sz="1400" b="1" dirty="0">
                <a:latin typeface="微软雅黑" pitchFamily="34" charset="-122"/>
                <a:ea typeface="微软雅黑" pitchFamily="34" charset="-122"/>
              </a:rPr>
              <a:t>&gt;=</a:t>
            </a:r>
            <a:r>
              <a:rPr lang="zh-CN" altLang="en-US" sz="1400" b="1" dirty="0"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sz="1400" b="1" dirty="0">
                <a:latin typeface="微软雅黑" pitchFamily="34" charset="-122"/>
                <a:ea typeface="微软雅黑" pitchFamily="34" charset="-122"/>
              </a:rPr>
              <a:t>!=</a:t>
            </a:r>
            <a:r>
              <a:rPr lang="zh-CN" altLang="en-US" sz="1400" b="1" dirty="0"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sz="1400" b="1" dirty="0">
                <a:latin typeface="微软雅黑" pitchFamily="34" charset="-122"/>
                <a:ea typeface="微软雅黑" pitchFamily="34" charset="-122"/>
              </a:rPr>
              <a:t>== 		</a:t>
            </a:r>
            <a:r>
              <a:rPr lang="zh-CN" altLang="en-US" sz="1400" b="1" dirty="0">
                <a:latin typeface="微软雅黑" pitchFamily="34" charset="-122"/>
                <a:ea typeface="微软雅黑" pitchFamily="34" charset="-122"/>
              </a:rPr>
              <a:t>属于关系和相等性测试</a:t>
            </a:r>
          </a:p>
          <a:p>
            <a:pPr algn="just">
              <a:lnSpc>
                <a:spcPct val="150000"/>
              </a:lnSpc>
            </a:pPr>
            <a:r>
              <a:rPr lang="en-US" altLang="zh-CN" sz="1400" b="1" dirty="0">
                <a:latin typeface="微软雅黑" pitchFamily="34" charset="-122"/>
                <a:ea typeface="微软雅黑" pitchFamily="34" charset="-122"/>
              </a:rPr>
              <a:t>not x 						</a:t>
            </a:r>
            <a:r>
              <a:rPr lang="zh-CN" altLang="en-US" sz="1400" b="1" dirty="0">
                <a:latin typeface="微软雅黑" pitchFamily="34" charset="-122"/>
                <a:ea typeface="微软雅黑" pitchFamily="34" charset="-122"/>
              </a:rPr>
              <a:t>布尔取非</a:t>
            </a:r>
          </a:p>
          <a:p>
            <a:pPr algn="just">
              <a:lnSpc>
                <a:spcPct val="150000"/>
              </a:lnSpc>
            </a:pPr>
            <a:r>
              <a:rPr lang="en-US" altLang="zh-CN" sz="1400" b="1" dirty="0">
                <a:latin typeface="微软雅黑" pitchFamily="34" charset="-122"/>
                <a:ea typeface="微软雅黑" pitchFamily="34" charset="-122"/>
              </a:rPr>
              <a:t>and 						</a:t>
            </a:r>
            <a:r>
              <a:rPr lang="zh-CN" altLang="en-US" sz="1400" b="1" dirty="0">
                <a:latin typeface="微软雅黑" pitchFamily="34" charset="-122"/>
                <a:ea typeface="微软雅黑" pitchFamily="34" charset="-122"/>
              </a:rPr>
              <a:t>布尔取与</a:t>
            </a:r>
          </a:p>
          <a:p>
            <a:pPr algn="just">
              <a:lnSpc>
                <a:spcPct val="150000"/>
              </a:lnSpc>
            </a:pPr>
            <a:r>
              <a:rPr lang="en-US" altLang="zh-CN" sz="1400" b="1" dirty="0">
                <a:latin typeface="微软雅黑" pitchFamily="34" charset="-122"/>
                <a:ea typeface="微软雅黑" pitchFamily="34" charset="-122"/>
              </a:rPr>
              <a:t>or 						</a:t>
            </a:r>
            <a:r>
              <a:rPr lang="zh-CN" altLang="en-US" sz="1400" b="1" dirty="0">
                <a:latin typeface="微软雅黑" pitchFamily="34" charset="-122"/>
                <a:ea typeface="微软雅黑" pitchFamily="34" charset="-122"/>
              </a:rPr>
              <a:t>布尔取或</a:t>
            </a:r>
          </a:p>
          <a:p>
            <a:pPr algn="just">
              <a:lnSpc>
                <a:spcPct val="150000"/>
              </a:lnSpc>
            </a:pPr>
            <a:r>
              <a:rPr lang="en-US" altLang="zh-CN" sz="1400" b="1" dirty="0">
                <a:latin typeface="微软雅黑" pitchFamily="34" charset="-122"/>
                <a:ea typeface="微软雅黑" pitchFamily="34" charset="-122"/>
              </a:rPr>
              <a:t>if...else	 					</a:t>
            </a:r>
            <a:r>
              <a:rPr lang="zh-CN" altLang="en-US" sz="1400" b="1" dirty="0">
                <a:latin typeface="微软雅黑" pitchFamily="34" charset="-122"/>
                <a:ea typeface="微软雅黑" pitchFamily="34" charset="-122"/>
              </a:rPr>
              <a:t>条件表达式</a:t>
            </a:r>
          </a:p>
          <a:p>
            <a:pPr algn="just">
              <a:lnSpc>
                <a:spcPct val="150000"/>
              </a:lnSpc>
            </a:pPr>
            <a:r>
              <a:rPr lang="en-US" altLang="zh-CN" sz="1400" b="1" dirty="0">
                <a:latin typeface="微软雅黑" pitchFamily="34" charset="-122"/>
                <a:ea typeface="微软雅黑" pitchFamily="34" charset="-122"/>
              </a:rPr>
              <a:t>lambda 						lambda </a:t>
            </a:r>
            <a:r>
              <a:rPr lang="zh-CN" altLang="en-US" sz="1400" b="1" dirty="0">
                <a:latin typeface="微软雅黑" pitchFamily="34" charset="-122"/>
                <a:ea typeface="微软雅黑" pitchFamily="34" charset="-122"/>
              </a:rPr>
              <a:t>表达式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34D15CD-5C2F-45B1-93B4-53CD41FCE955}"/>
              </a:ext>
            </a:extLst>
          </p:cNvPr>
          <p:cNvSpPr txBox="1"/>
          <p:nvPr/>
        </p:nvSpPr>
        <p:spPr>
          <a:xfrm>
            <a:off x="2840478" y="642025"/>
            <a:ext cx="16651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某附录</a:t>
            </a:r>
          </a:p>
        </p:txBody>
      </p:sp>
    </p:spTree>
    <p:extLst>
      <p:ext uri="{BB962C8B-B14F-4D97-AF65-F5344CB8AC3E}">
        <p14:creationId xmlns:p14="http://schemas.microsoft.com/office/powerpoint/2010/main" val="1031122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337BF596-A1C3-4E11-838C-01D2C6CC79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3936" y="5742560"/>
            <a:ext cx="1637954" cy="1637954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9C2F7D03-FD09-4A1E-825C-0C10E6D7DDC6}"/>
              </a:ext>
            </a:extLst>
          </p:cNvPr>
          <p:cNvSpPr txBox="1"/>
          <p:nvPr/>
        </p:nvSpPr>
        <p:spPr>
          <a:xfrm>
            <a:off x="1595336" y="1322164"/>
            <a:ext cx="10681129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在 </a:t>
            </a:r>
            <a:r>
              <a:rPr lang="en-US" altLang="zh-CN" dirty="0"/>
              <a:t>Python </a:t>
            </a:r>
            <a:r>
              <a:rPr lang="zh-CN" altLang="en-US" dirty="0"/>
              <a:t>中，整数默认使用十进制数（以 </a:t>
            </a:r>
            <a:r>
              <a:rPr lang="en-US" altLang="zh-CN" dirty="0"/>
              <a:t>10 </a:t>
            </a:r>
            <a:r>
              <a:rPr lang="zh-CN" altLang="en-US" dirty="0"/>
              <a:t>为底），除非你在数字前添加前缀，显式地指</a:t>
            </a:r>
          </a:p>
          <a:p>
            <a:r>
              <a:rPr lang="zh-CN" altLang="en-US" dirty="0"/>
              <a:t>定使用其他基数（</a:t>
            </a:r>
            <a:r>
              <a:rPr lang="en-US" altLang="zh-CN" dirty="0"/>
              <a:t>base</a:t>
            </a:r>
            <a:r>
              <a:rPr lang="zh-CN" altLang="en-US" dirty="0"/>
              <a:t>）。也许你永远都不会在自己的代码中用到其他基数，但你很有可能</a:t>
            </a:r>
          </a:p>
          <a:p>
            <a:r>
              <a:rPr lang="zh-CN" altLang="en-US" dirty="0"/>
              <a:t>在其他人编写的 </a:t>
            </a:r>
            <a:r>
              <a:rPr lang="en-US" altLang="zh-CN" dirty="0"/>
              <a:t>Python </a:t>
            </a:r>
            <a:r>
              <a:rPr lang="zh-CN" altLang="en-US" dirty="0"/>
              <a:t>代码里见到它们。</a:t>
            </a:r>
          </a:p>
          <a:p>
            <a:r>
              <a:rPr lang="zh-CN" altLang="en-US" dirty="0"/>
              <a:t>我们大多数人都有 </a:t>
            </a:r>
            <a:r>
              <a:rPr lang="en-US" altLang="zh-CN" dirty="0"/>
              <a:t>10 </a:t>
            </a:r>
            <a:r>
              <a:rPr lang="zh-CN" altLang="en-US" dirty="0"/>
              <a:t>根手指 </a:t>
            </a:r>
            <a:r>
              <a:rPr lang="en-US" altLang="zh-CN" dirty="0"/>
              <a:t>10 </a:t>
            </a:r>
            <a:r>
              <a:rPr lang="zh-CN" altLang="en-US" dirty="0"/>
              <a:t>根脚趾。因此，我们习惯这样计数：</a:t>
            </a:r>
            <a:r>
              <a:rPr lang="en-US" altLang="zh-CN" dirty="0"/>
              <a:t>0</a:t>
            </a:r>
            <a:r>
              <a:rPr lang="zh-CN" altLang="en-US" dirty="0"/>
              <a:t>，</a:t>
            </a:r>
            <a:r>
              <a:rPr lang="en-US" altLang="zh-CN" dirty="0"/>
              <a:t>1</a:t>
            </a:r>
            <a:r>
              <a:rPr lang="zh-CN" altLang="en-US" dirty="0"/>
              <a:t>，</a:t>
            </a:r>
            <a:r>
              <a:rPr lang="en-US" altLang="zh-CN" dirty="0"/>
              <a:t>2</a:t>
            </a:r>
            <a:r>
              <a:rPr lang="zh-CN" altLang="en-US" dirty="0"/>
              <a:t>，</a:t>
            </a:r>
            <a:r>
              <a:rPr lang="en-US" altLang="zh-CN" dirty="0"/>
              <a:t>3</a:t>
            </a:r>
            <a:r>
              <a:rPr lang="zh-CN" altLang="en-US" dirty="0"/>
              <a:t>，</a:t>
            </a:r>
            <a:r>
              <a:rPr lang="en-US" altLang="zh-CN" dirty="0"/>
              <a:t>4</a:t>
            </a:r>
            <a:r>
              <a:rPr lang="zh-CN" altLang="en-US" dirty="0"/>
              <a:t>，</a:t>
            </a:r>
            <a:r>
              <a:rPr lang="en-US" altLang="zh-CN" dirty="0"/>
              <a:t>5</a:t>
            </a:r>
            <a:r>
              <a:rPr lang="zh-CN" altLang="en-US" dirty="0"/>
              <a:t>，</a:t>
            </a:r>
            <a:r>
              <a:rPr lang="en-US" altLang="zh-CN" dirty="0"/>
              <a:t>6</a:t>
            </a:r>
            <a:r>
              <a:rPr lang="zh-CN" altLang="en-US" dirty="0"/>
              <a:t>，</a:t>
            </a:r>
            <a:r>
              <a:rPr lang="en-US" altLang="zh-CN" dirty="0"/>
              <a:t>7</a:t>
            </a:r>
            <a:r>
              <a:rPr lang="zh-CN" altLang="en-US" dirty="0"/>
              <a:t>，</a:t>
            </a:r>
            <a:r>
              <a:rPr lang="en-US" altLang="zh-CN" dirty="0"/>
              <a:t>8</a:t>
            </a:r>
            <a:r>
              <a:rPr lang="zh-CN" altLang="en-US" dirty="0"/>
              <a:t>，</a:t>
            </a:r>
            <a:r>
              <a:rPr lang="en-US" altLang="zh-CN" dirty="0"/>
              <a:t>9</a:t>
            </a:r>
            <a:r>
              <a:rPr lang="zh-CN" altLang="en-US" dirty="0"/>
              <a:t>。</a:t>
            </a:r>
          </a:p>
          <a:p>
            <a:r>
              <a:rPr lang="zh-CN" altLang="en-US" dirty="0"/>
              <a:t>到了 </a:t>
            </a:r>
            <a:r>
              <a:rPr lang="en-US" altLang="zh-CN" dirty="0"/>
              <a:t>9 </a:t>
            </a:r>
            <a:r>
              <a:rPr lang="zh-CN" altLang="en-US" dirty="0"/>
              <a:t>之后，我们用光了所有的数字，于是将数字 </a:t>
            </a:r>
            <a:r>
              <a:rPr lang="en-US" altLang="zh-CN" dirty="0"/>
              <a:t>1 </a:t>
            </a:r>
            <a:r>
              <a:rPr lang="zh-CN" altLang="en-US" dirty="0"/>
              <a:t>放到“十位”，并把 </a:t>
            </a:r>
            <a:r>
              <a:rPr lang="en-US" altLang="zh-CN" dirty="0"/>
              <a:t>0 </a:t>
            </a:r>
            <a:r>
              <a:rPr lang="zh-CN" altLang="en-US" dirty="0"/>
              <a:t>放到“个位”。</a:t>
            </a:r>
            <a:endParaRPr lang="en-US" altLang="zh-CN" dirty="0"/>
          </a:p>
          <a:p>
            <a:r>
              <a:rPr lang="zh-CN" altLang="en-US" dirty="0"/>
              <a:t>因此，</a:t>
            </a:r>
            <a:r>
              <a:rPr lang="en-US" altLang="zh-CN" dirty="0"/>
              <a:t>10 </a:t>
            </a:r>
            <a:r>
              <a:rPr lang="zh-CN" altLang="en-US" dirty="0"/>
              <a:t>代表“</a:t>
            </a:r>
            <a:r>
              <a:rPr lang="en-US" altLang="zh-CN" dirty="0"/>
              <a:t>1 </a:t>
            </a:r>
            <a:r>
              <a:rPr lang="zh-CN" altLang="en-US" dirty="0"/>
              <a:t>个十加 </a:t>
            </a:r>
            <a:r>
              <a:rPr lang="en-US" altLang="zh-CN" dirty="0"/>
              <a:t>0 </a:t>
            </a:r>
            <a:r>
              <a:rPr lang="zh-CN" altLang="en-US" dirty="0"/>
              <a:t>个一”。我们无法用一个字符代表数字“十”。接着是 </a:t>
            </a:r>
            <a:r>
              <a:rPr lang="en-US" altLang="zh-CN" dirty="0"/>
              <a:t>11</a:t>
            </a:r>
            <a:r>
              <a:rPr lang="zh-CN" altLang="en-US" dirty="0"/>
              <a:t>，</a:t>
            </a:r>
            <a:r>
              <a:rPr lang="en-US" altLang="zh-CN" dirty="0"/>
              <a:t>12</a:t>
            </a:r>
            <a:r>
              <a:rPr lang="zh-CN" altLang="en-US" dirty="0"/>
              <a:t>，</a:t>
            </a:r>
          </a:p>
          <a:p>
            <a:r>
              <a:rPr lang="zh-CN" altLang="en-US" dirty="0"/>
              <a:t>一直到 </a:t>
            </a:r>
            <a:r>
              <a:rPr lang="en-US" altLang="zh-CN" dirty="0"/>
              <a:t>19</a:t>
            </a:r>
            <a:r>
              <a:rPr lang="zh-CN" altLang="en-US" dirty="0"/>
              <a:t>，然后仿照之前的做法，我们将新多出来的 </a:t>
            </a:r>
            <a:r>
              <a:rPr lang="en-US" altLang="zh-CN" dirty="0"/>
              <a:t>1 </a:t>
            </a:r>
            <a:r>
              <a:rPr lang="zh-CN" altLang="en-US" dirty="0"/>
              <a:t>加到十位来组成 </a:t>
            </a:r>
            <a:r>
              <a:rPr lang="en-US" altLang="zh-CN" dirty="0"/>
              <a:t>20</a:t>
            </a:r>
            <a:r>
              <a:rPr lang="zh-CN" altLang="en-US" dirty="0"/>
              <a:t>（</a:t>
            </a:r>
            <a:r>
              <a:rPr lang="en-US" altLang="zh-CN" dirty="0"/>
              <a:t>2 </a:t>
            </a:r>
            <a:r>
              <a:rPr lang="zh-CN" altLang="en-US" dirty="0"/>
              <a:t>个十加 </a:t>
            </a:r>
            <a:r>
              <a:rPr lang="en-US" altLang="zh-CN" dirty="0"/>
              <a:t>0 </a:t>
            </a:r>
            <a:r>
              <a:rPr lang="zh-CN" altLang="en-US" dirty="0"/>
              <a:t>个</a:t>
            </a:r>
          </a:p>
          <a:p>
            <a:r>
              <a:rPr lang="zh-CN" altLang="en-US" dirty="0"/>
              <a:t>一），以此类推。</a:t>
            </a:r>
          </a:p>
          <a:p>
            <a:r>
              <a:rPr lang="zh-CN" altLang="en-US" dirty="0">
                <a:solidFill>
                  <a:schemeClr val="accent5">
                    <a:lumMod val="75000"/>
                  </a:schemeClr>
                </a:solidFill>
              </a:rPr>
              <a:t>基数指的是在必须进位前可以使用的数字的最大数量。</a:t>
            </a:r>
            <a:r>
              <a:rPr lang="zh-CN" altLang="en-US" dirty="0"/>
              <a:t>以 </a:t>
            </a:r>
            <a:r>
              <a:rPr lang="en-US" altLang="zh-CN" dirty="0"/>
              <a:t>2 </a:t>
            </a:r>
            <a:r>
              <a:rPr lang="zh-CN" altLang="en-US" dirty="0"/>
              <a:t>为底（二进制）时，可以使用</a:t>
            </a:r>
          </a:p>
          <a:p>
            <a:r>
              <a:rPr lang="zh-CN" altLang="en-US" dirty="0"/>
              <a:t>的数字只有 </a:t>
            </a:r>
            <a:r>
              <a:rPr lang="en-US" altLang="zh-CN" dirty="0"/>
              <a:t>0 </a:t>
            </a:r>
            <a:r>
              <a:rPr lang="zh-CN" altLang="en-US" dirty="0"/>
              <a:t>和 </a:t>
            </a:r>
            <a:r>
              <a:rPr lang="en-US" altLang="zh-CN" dirty="0"/>
              <a:t>1</a:t>
            </a:r>
            <a:r>
              <a:rPr lang="zh-CN" altLang="en-US" dirty="0"/>
              <a:t>。这里的 </a:t>
            </a:r>
            <a:r>
              <a:rPr lang="en-US" altLang="zh-CN" dirty="0"/>
              <a:t>0 </a:t>
            </a:r>
            <a:r>
              <a:rPr lang="zh-CN" altLang="en-US" dirty="0"/>
              <a:t>和十进制的 </a:t>
            </a:r>
            <a:r>
              <a:rPr lang="en-US" altLang="zh-CN" dirty="0"/>
              <a:t>0 </a:t>
            </a:r>
            <a:r>
              <a:rPr lang="zh-CN" altLang="en-US" dirty="0"/>
              <a:t>代表的意义相同，</a:t>
            </a:r>
            <a:r>
              <a:rPr lang="en-US" altLang="zh-CN" dirty="0"/>
              <a:t>1 </a:t>
            </a:r>
            <a:r>
              <a:rPr lang="zh-CN" altLang="en-US" dirty="0"/>
              <a:t>和十进制的 </a:t>
            </a:r>
            <a:r>
              <a:rPr lang="en-US" altLang="zh-CN" dirty="0"/>
              <a:t>1 </a:t>
            </a:r>
            <a:r>
              <a:rPr lang="zh-CN" altLang="en-US" dirty="0"/>
              <a:t>所代表的意</a:t>
            </a:r>
          </a:p>
          <a:p>
            <a:r>
              <a:rPr lang="zh-CN" altLang="en-US" dirty="0"/>
              <a:t>义也相同。然而以 </a:t>
            </a:r>
            <a:r>
              <a:rPr lang="en-US" altLang="zh-CN" dirty="0"/>
              <a:t>2 </a:t>
            </a:r>
            <a:r>
              <a:rPr lang="zh-CN" altLang="en-US" dirty="0"/>
              <a:t>为底时，</a:t>
            </a:r>
            <a:r>
              <a:rPr lang="en-US" altLang="zh-CN" dirty="0"/>
              <a:t>1 </a:t>
            </a:r>
            <a:r>
              <a:rPr lang="zh-CN" altLang="en-US" dirty="0"/>
              <a:t>与 </a:t>
            </a:r>
            <a:r>
              <a:rPr lang="en-US" altLang="zh-CN" dirty="0"/>
              <a:t>1 </a:t>
            </a:r>
            <a:r>
              <a:rPr lang="zh-CN" altLang="en-US" dirty="0"/>
              <a:t>相加得到的将是 </a:t>
            </a:r>
            <a:r>
              <a:rPr lang="en-US" altLang="zh-CN" dirty="0"/>
              <a:t>10</a:t>
            </a:r>
            <a:r>
              <a:rPr lang="zh-CN" altLang="en-US" dirty="0"/>
              <a:t>（</a:t>
            </a:r>
            <a:r>
              <a:rPr lang="en-US" altLang="zh-CN" dirty="0"/>
              <a:t>1 </a:t>
            </a:r>
            <a:r>
              <a:rPr lang="zh-CN" altLang="en-US" dirty="0"/>
              <a:t>个二加 </a:t>
            </a:r>
            <a:r>
              <a:rPr lang="en-US" altLang="zh-CN" dirty="0"/>
              <a:t>0 </a:t>
            </a:r>
            <a:r>
              <a:rPr lang="zh-CN" altLang="en-US" dirty="0"/>
              <a:t>个一）。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AFED6F5-D6F5-4EA5-B082-1A5391E3924C}"/>
              </a:ext>
            </a:extLst>
          </p:cNvPr>
          <p:cNvSpPr txBox="1"/>
          <p:nvPr/>
        </p:nvSpPr>
        <p:spPr>
          <a:xfrm>
            <a:off x="2801566" y="398834"/>
            <a:ext cx="34046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/>
              <a:t>基数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80544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337BF596-A1C3-4E11-838C-01D2C6CC79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1223936" y="5742560"/>
            <a:ext cx="1637954" cy="1637954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AD547B27-C37D-4340-9831-D5115E2E7366}"/>
              </a:ext>
            </a:extLst>
          </p:cNvPr>
          <p:cNvSpPr txBox="1"/>
          <p:nvPr/>
        </p:nvSpPr>
        <p:spPr>
          <a:xfrm>
            <a:off x="1470374" y="1483223"/>
            <a:ext cx="9251251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其他三种进制的数字：</a:t>
            </a:r>
          </a:p>
          <a:p>
            <a:r>
              <a:rPr lang="en-US" altLang="zh-CN" dirty="0"/>
              <a:t>• 0b </a:t>
            </a:r>
            <a:r>
              <a:rPr lang="zh-CN" altLang="en-US" dirty="0"/>
              <a:t>或 </a:t>
            </a:r>
            <a:r>
              <a:rPr lang="en-US" altLang="zh-CN" dirty="0"/>
              <a:t>0B </a:t>
            </a:r>
            <a:r>
              <a:rPr lang="zh-CN" altLang="en-US" dirty="0"/>
              <a:t>代表二进制（以 </a:t>
            </a:r>
            <a:r>
              <a:rPr lang="en-US" altLang="zh-CN" dirty="0"/>
              <a:t>2 </a:t>
            </a:r>
            <a:r>
              <a:rPr lang="zh-CN" altLang="en-US" dirty="0"/>
              <a:t>为底）</a:t>
            </a:r>
          </a:p>
          <a:p>
            <a:r>
              <a:rPr lang="en-US" altLang="zh-CN" dirty="0"/>
              <a:t>• 0o </a:t>
            </a:r>
            <a:r>
              <a:rPr lang="zh-CN" altLang="en-US" dirty="0"/>
              <a:t>或 </a:t>
            </a:r>
            <a:r>
              <a:rPr lang="en-US" altLang="zh-CN" dirty="0"/>
              <a:t>0O </a:t>
            </a:r>
            <a:r>
              <a:rPr lang="zh-CN" altLang="en-US" dirty="0"/>
              <a:t>代表八进制（以 </a:t>
            </a:r>
            <a:r>
              <a:rPr lang="en-US" altLang="zh-CN" dirty="0"/>
              <a:t>8 </a:t>
            </a:r>
            <a:r>
              <a:rPr lang="zh-CN" altLang="en-US" dirty="0"/>
              <a:t>为底）</a:t>
            </a:r>
          </a:p>
          <a:p>
            <a:r>
              <a:rPr lang="en-US" altLang="zh-CN" dirty="0"/>
              <a:t>• 0x </a:t>
            </a:r>
            <a:r>
              <a:rPr lang="zh-CN" altLang="en-US" dirty="0"/>
              <a:t>或 </a:t>
            </a:r>
            <a:r>
              <a:rPr lang="en-US" altLang="zh-CN" dirty="0"/>
              <a:t>0X </a:t>
            </a:r>
            <a:r>
              <a:rPr lang="zh-CN" altLang="en-US" dirty="0"/>
              <a:t>代表十六进制（以 </a:t>
            </a:r>
            <a:r>
              <a:rPr lang="en-US" altLang="zh-CN" dirty="0"/>
              <a:t>16 </a:t>
            </a:r>
            <a:r>
              <a:rPr lang="zh-CN" altLang="en-US" dirty="0"/>
              <a:t>为底）</a:t>
            </a:r>
          </a:p>
          <a:p>
            <a:r>
              <a:rPr lang="en-US" altLang="zh-CN" dirty="0"/>
              <a:t>Python </a:t>
            </a:r>
            <a:r>
              <a:rPr lang="zh-CN" altLang="en-US" dirty="0"/>
              <a:t>解释器会打印出它们对应的十进制整数。我们来试试这些不同进制的数。首先是单</a:t>
            </a:r>
          </a:p>
          <a:p>
            <a:r>
              <a:rPr lang="zh-CN" altLang="en-US" dirty="0"/>
              <a:t>纯的十进制数字 </a:t>
            </a:r>
            <a:r>
              <a:rPr lang="en-US" altLang="zh-CN" dirty="0"/>
              <a:t>10</a:t>
            </a:r>
            <a:r>
              <a:rPr lang="zh-CN" altLang="en-US" dirty="0"/>
              <a:t>，代表“</a:t>
            </a:r>
            <a:r>
              <a:rPr lang="en-US" altLang="zh-CN" dirty="0"/>
              <a:t>1 </a:t>
            </a:r>
            <a:r>
              <a:rPr lang="zh-CN" altLang="en-US" dirty="0"/>
              <a:t>个十加 </a:t>
            </a:r>
            <a:r>
              <a:rPr lang="en-US" altLang="zh-CN" dirty="0"/>
              <a:t>0 </a:t>
            </a:r>
            <a:r>
              <a:rPr lang="zh-CN" altLang="en-US" dirty="0"/>
              <a:t>个一”。</a:t>
            </a:r>
          </a:p>
          <a:p>
            <a:r>
              <a:rPr lang="en-US" altLang="zh-CN" dirty="0"/>
              <a:t>&gt;&gt;&gt; 10</a:t>
            </a:r>
          </a:p>
          <a:p>
            <a:r>
              <a:rPr lang="en-US" altLang="zh-CN" dirty="0"/>
              <a:t>10</a:t>
            </a:r>
          </a:p>
          <a:p>
            <a:r>
              <a:rPr lang="zh-CN" altLang="en-US" dirty="0"/>
              <a:t>接着，试试二进制（以 </a:t>
            </a:r>
            <a:r>
              <a:rPr lang="en-US" altLang="zh-CN" dirty="0"/>
              <a:t>2 </a:t>
            </a:r>
            <a:r>
              <a:rPr lang="zh-CN" altLang="en-US" dirty="0"/>
              <a:t>为底），代表“</a:t>
            </a:r>
            <a:r>
              <a:rPr lang="en-US" altLang="zh-CN" dirty="0"/>
              <a:t>1</a:t>
            </a:r>
            <a:r>
              <a:rPr lang="zh-CN" altLang="en-US" dirty="0"/>
              <a:t>（十进制）个二加上 </a:t>
            </a:r>
            <a:r>
              <a:rPr lang="en-US" altLang="zh-CN" dirty="0"/>
              <a:t>0 </a:t>
            </a:r>
            <a:r>
              <a:rPr lang="zh-CN" altLang="en-US" dirty="0"/>
              <a:t>个一”：</a:t>
            </a:r>
          </a:p>
          <a:p>
            <a:r>
              <a:rPr lang="en-US" altLang="zh-CN" dirty="0"/>
              <a:t>&gt;&gt;&gt; 0b10</a:t>
            </a:r>
          </a:p>
          <a:p>
            <a:r>
              <a:rPr lang="en-US" altLang="zh-CN" dirty="0"/>
              <a:t>2</a:t>
            </a:r>
          </a:p>
          <a:p>
            <a:r>
              <a:rPr lang="zh-CN" altLang="en-US" dirty="0"/>
              <a:t>八进制（以 </a:t>
            </a:r>
            <a:r>
              <a:rPr lang="en-US" altLang="zh-CN" dirty="0"/>
              <a:t>8 </a:t>
            </a:r>
            <a:r>
              <a:rPr lang="zh-CN" altLang="en-US" dirty="0"/>
              <a:t>为底），代表“</a:t>
            </a:r>
            <a:r>
              <a:rPr lang="en-US" altLang="zh-CN" dirty="0"/>
              <a:t>1</a:t>
            </a:r>
            <a:r>
              <a:rPr lang="zh-CN" altLang="en-US" dirty="0"/>
              <a:t>（十进制）个八加上 </a:t>
            </a:r>
            <a:r>
              <a:rPr lang="en-US" altLang="zh-CN" dirty="0"/>
              <a:t>0 </a:t>
            </a:r>
            <a:r>
              <a:rPr lang="zh-CN" altLang="en-US" dirty="0"/>
              <a:t>个一”：</a:t>
            </a:r>
          </a:p>
          <a:p>
            <a:r>
              <a:rPr lang="en-US" altLang="zh-CN" dirty="0"/>
              <a:t>&gt;&gt;&gt; 0o10</a:t>
            </a:r>
          </a:p>
          <a:p>
            <a:r>
              <a:rPr lang="en-US" altLang="zh-CN" dirty="0"/>
              <a:t>8</a:t>
            </a:r>
          </a:p>
          <a:p>
            <a:r>
              <a:rPr lang="zh-CN" altLang="en-US" dirty="0"/>
              <a:t>十六进制（以 </a:t>
            </a:r>
            <a:r>
              <a:rPr lang="en-US" altLang="zh-CN" dirty="0"/>
              <a:t>16 </a:t>
            </a:r>
            <a:r>
              <a:rPr lang="zh-CN" altLang="en-US" dirty="0"/>
              <a:t>为底），代表“</a:t>
            </a:r>
            <a:r>
              <a:rPr lang="en-US" altLang="zh-CN" dirty="0"/>
              <a:t>1</a:t>
            </a:r>
            <a:r>
              <a:rPr lang="zh-CN" altLang="en-US" dirty="0"/>
              <a:t>（十进制）个 </a:t>
            </a:r>
            <a:r>
              <a:rPr lang="en-US" altLang="zh-CN" dirty="0"/>
              <a:t>16 </a:t>
            </a:r>
            <a:r>
              <a:rPr lang="zh-CN" altLang="en-US" dirty="0"/>
              <a:t>加上 </a:t>
            </a:r>
            <a:r>
              <a:rPr lang="en-US" altLang="zh-CN" dirty="0"/>
              <a:t>0 </a:t>
            </a:r>
            <a:r>
              <a:rPr lang="zh-CN" altLang="en-US" dirty="0"/>
              <a:t>个一”：</a:t>
            </a:r>
          </a:p>
          <a:p>
            <a:r>
              <a:rPr lang="en-US" altLang="zh-CN" dirty="0"/>
              <a:t>&gt;&gt;&gt; 0x10</a:t>
            </a:r>
          </a:p>
          <a:p>
            <a:r>
              <a:rPr lang="en-US" altLang="zh-CN" dirty="0"/>
              <a:t>16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04824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337BF596-A1C3-4E11-838C-01D2C6CC79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3936" y="5742560"/>
            <a:ext cx="1637954" cy="1637954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7F9255F5-418B-4D9C-9957-AACFA262A88E}"/>
              </a:ext>
            </a:extLst>
          </p:cNvPr>
          <p:cNvSpPr txBox="1"/>
          <p:nvPr/>
        </p:nvSpPr>
        <p:spPr>
          <a:xfrm>
            <a:off x="1502435" y="1342417"/>
            <a:ext cx="9156674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我们可以方便地使用 </a:t>
            </a:r>
            <a:r>
              <a:rPr lang="en-US" altLang="zh-CN" dirty="0"/>
              <a:t>int() </a:t>
            </a:r>
            <a:r>
              <a:rPr lang="zh-CN" altLang="en-US" dirty="0"/>
              <a:t>函数将其他的 </a:t>
            </a:r>
            <a:r>
              <a:rPr lang="en-US" altLang="zh-CN" dirty="0"/>
              <a:t>Python </a:t>
            </a:r>
            <a:r>
              <a:rPr lang="zh-CN" altLang="en-US" dirty="0"/>
              <a:t>数据类型转换为整型。它会保留传入数据</a:t>
            </a:r>
          </a:p>
          <a:p>
            <a:r>
              <a:rPr lang="zh-CN" altLang="en-US" dirty="0"/>
              <a:t>的整数部分并舍去小数部分。</a:t>
            </a:r>
          </a:p>
          <a:p>
            <a:r>
              <a:rPr lang="en-US" altLang="zh-CN" dirty="0"/>
              <a:t>Python </a:t>
            </a:r>
            <a:r>
              <a:rPr lang="zh-CN" altLang="en-US" dirty="0"/>
              <a:t>里最简单的数据类型是布尔型，它只有两个可选值：</a:t>
            </a:r>
            <a:r>
              <a:rPr lang="en-US" altLang="zh-CN" dirty="0"/>
              <a:t>True </a:t>
            </a:r>
            <a:r>
              <a:rPr lang="zh-CN" altLang="en-US" dirty="0"/>
              <a:t>和 </a:t>
            </a:r>
            <a:r>
              <a:rPr lang="en-US" altLang="zh-CN" dirty="0"/>
              <a:t>False</a:t>
            </a:r>
            <a:r>
              <a:rPr lang="zh-CN" altLang="en-US" dirty="0"/>
              <a:t>。当转换为整数</a:t>
            </a:r>
          </a:p>
          <a:p>
            <a:r>
              <a:rPr lang="zh-CN" altLang="en-US" dirty="0"/>
              <a:t>时，它们分别代表 </a:t>
            </a:r>
            <a:r>
              <a:rPr lang="en-US" altLang="zh-CN" dirty="0"/>
              <a:t>1 </a:t>
            </a:r>
            <a:r>
              <a:rPr lang="zh-CN" altLang="en-US" dirty="0"/>
              <a:t>和 </a:t>
            </a:r>
            <a:r>
              <a:rPr lang="en-US" altLang="zh-CN" dirty="0"/>
              <a:t>0</a:t>
            </a:r>
            <a:r>
              <a:rPr lang="zh-CN" altLang="en-US" dirty="0"/>
              <a:t>：</a:t>
            </a:r>
          </a:p>
          <a:p>
            <a:r>
              <a:rPr lang="en-US" altLang="zh-CN" dirty="0"/>
              <a:t>&gt;&gt;&gt; int(True)</a:t>
            </a:r>
          </a:p>
          <a:p>
            <a:r>
              <a:rPr lang="en-US" altLang="zh-CN" dirty="0"/>
              <a:t>1</a:t>
            </a:r>
          </a:p>
          <a:p>
            <a:r>
              <a:rPr lang="en-US" altLang="zh-CN" dirty="0"/>
              <a:t>&gt;&gt;&gt; int(False)</a:t>
            </a:r>
          </a:p>
          <a:p>
            <a:r>
              <a:rPr lang="en-US" altLang="zh-CN" dirty="0"/>
              <a:t>0</a:t>
            </a:r>
          </a:p>
          <a:p>
            <a:r>
              <a:rPr lang="zh-CN" altLang="en-US" dirty="0"/>
              <a:t>当将浮点数转换为整数时，所有小数点后面的部分会被舍去：</a:t>
            </a:r>
          </a:p>
          <a:p>
            <a:r>
              <a:rPr lang="en-US" altLang="zh-CN" dirty="0"/>
              <a:t>&gt;&gt;&gt; int(98.6)</a:t>
            </a:r>
          </a:p>
          <a:p>
            <a:r>
              <a:rPr lang="en-US" altLang="zh-CN" dirty="0"/>
              <a:t>98</a:t>
            </a:r>
          </a:p>
          <a:p>
            <a:r>
              <a:rPr lang="en-US" altLang="zh-CN" dirty="0"/>
              <a:t>&gt;&gt;&gt; int(1.0e4)</a:t>
            </a:r>
          </a:p>
          <a:p>
            <a:r>
              <a:rPr lang="en-US" altLang="zh-CN" dirty="0"/>
              <a:t>10000</a:t>
            </a:r>
          </a:p>
          <a:p>
            <a:endParaRPr lang="zh-CN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7B5CF5AB-6B09-442C-B60F-3A115D96754E}"/>
              </a:ext>
            </a:extLst>
          </p:cNvPr>
          <p:cNvSpPr/>
          <p:nvPr/>
        </p:nvSpPr>
        <p:spPr>
          <a:xfrm>
            <a:off x="2419423" y="335763"/>
            <a:ext cx="20313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dirty="0"/>
              <a:t>类型转换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35FBDB0-0450-4A5F-880A-6E4166CF1E84}"/>
              </a:ext>
            </a:extLst>
          </p:cNvPr>
          <p:cNvSpPr/>
          <p:nvPr/>
        </p:nvSpPr>
        <p:spPr>
          <a:xfrm>
            <a:off x="1502435" y="1266033"/>
            <a:ext cx="9721501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也可以将仅包含数字和正负号的字符串（如果你不知道字符串是什么，不用着急，先往后</a:t>
            </a:r>
          </a:p>
          <a:p>
            <a:r>
              <a:rPr lang="zh-CN" altLang="en-US" dirty="0"/>
              <a:t>读，很快就会了解）转换为整数，下面有几个例子：</a:t>
            </a:r>
          </a:p>
          <a:p>
            <a:r>
              <a:rPr lang="en-US" altLang="zh-CN" dirty="0"/>
              <a:t>&gt;&gt;&gt; int('99')</a:t>
            </a:r>
          </a:p>
          <a:p>
            <a:r>
              <a:rPr lang="en-US" altLang="zh-CN" dirty="0"/>
              <a:t>99</a:t>
            </a:r>
          </a:p>
          <a:p>
            <a:r>
              <a:rPr lang="en-US" altLang="zh-CN" dirty="0"/>
              <a:t>&gt;&gt;&gt; int('-23')</a:t>
            </a:r>
          </a:p>
          <a:p>
            <a:r>
              <a:rPr lang="en-US" altLang="zh-CN" dirty="0"/>
              <a:t>-23</a:t>
            </a:r>
          </a:p>
          <a:p>
            <a:r>
              <a:rPr lang="en-US" altLang="zh-CN" dirty="0"/>
              <a:t>&gt;&gt;&gt; int('+12')</a:t>
            </a:r>
          </a:p>
          <a:p>
            <a:r>
              <a:rPr lang="en-US" altLang="zh-CN" dirty="0"/>
              <a:t>12</a:t>
            </a:r>
          </a:p>
          <a:p>
            <a:r>
              <a:rPr lang="zh-CN" altLang="en-US" dirty="0"/>
              <a:t>将一个整数转换为整数没有太多意义，这既不会产生任何改变也不会造成任何损失：</a:t>
            </a:r>
          </a:p>
          <a:p>
            <a:r>
              <a:rPr lang="en-US" altLang="zh-CN" dirty="0"/>
              <a:t>&gt;&gt;&gt; int(12345)</a:t>
            </a:r>
          </a:p>
          <a:p>
            <a:r>
              <a:rPr lang="en-US" altLang="zh-CN" dirty="0"/>
              <a:t>12345</a:t>
            </a:r>
          </a:p>
          <a:p>
            <a:r>
              <a:rPr lang="zh-CN" altLang="en-US" dirty="0"/>
              <a:t>如果你试图将一个与数字无关的类型转化为整数，会得到一个异常：</a:t>
            </a:r>
          </a:p>
          <a:p>
            <a:r>
              <a:rPr lang="en-US" altLang="zh-CN" dirty="0"/>
              <a:t>&gt;&gt;&gt; int('99 bottles of beer on the wall')</a:t>
            </a:r>
          </a:p>
          <a:p>
            <a:r>
              <a:rPr lang="en-US" altLang="zh-CN" dirty="0"/>
              <a:t>Traceback (most recent call last):</a:t>
            </a:r>
          </a:p>
          <a:p>
            <a:r>
              <a:rPr lang="en-US" altLang="zh-CN" dirty="0"/>
              <a:t> File "&lt;stdin&gt;", line 1, in &lt;module&gt;</a:t>
            </a:r>
          </a:p>
          <a:p>
            <a:r>
              <a:rPr lang="en-US" altLang="zh-CN" dirty="0" err="1"/>
              <a:t>ValueError</a:t>
            </a:r>
            <a:r>
              <a:rPr lang="en-US" altLang="zh-CN" dirty="0"/>
              <a:t>: invalid literal for int() with base 10: '99 bottles of beer on the wall'</a:t>
            </a:r>
          </a:p>
          <a:p>
            <a:r>
              <a:rPr lang="en-US" altLang="zh-CN" dirty="0"/>
              <a:t>&gt;&gt;&gt; int('')</a:t>
            </a:r>
          </a:p>
          <a:p>
            <a:r>
              <a:rPr lang="en-US" altLang="zh-CN" dirty="0"/>
              <a:t>Traceback (most recent call last):</a:t>
            </a:r>
          </a:p>
          <a:p>
            <a:r>
              <a:rPr lang="en-US" altLang="zh-CN" dirty="0"/>
              <a:t> File "&lt;stdin&gt;", line 1, in &lt;module&gt;</a:t>
            </a:r>
          </a:p>
          <a:p>
            <a:r>
              <a:rPr lang="en-US" altLang="zh-CN" dirty="0" err="1"/>
              <a:t>ValueError</a:t>
            </a:r>
            <a:r>
              <a:rPr lang="en-US" altLang="zh-CN" dirty="0"/>
              <a:t>: invalid literal for int() with base 10: ''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2673F2C-63F6-4740-99A4-0027E335E9CB}"/>
              </a:ext>
            </a:extLst>
          </p:cNvPr>
          <p:cNvSpPr/>
          <p:nvPr/>
        </p:nvSpPr>
        <p:spPr>
          <a:xfrm>
            <a:off x="1502435" y="1266032"/>
            <a:ext cx="9247762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尽管上面例子中的字符串的确是以有效数字（</a:t>
            </a:r>
            <a:r>
              <a:rPr lang="en-US" altLang="zh-CN" dirty="0"/>
              <a:t>99</a:t>
            </a:r>
            <a:r>
              <a:rPr lang="zh-CN" altLang="en-US" dirty="0"/>
              <a:t>）开头的，但它没有就此截止，后面的内</a:t>
            </a:r>
          </a:p>
          <a:p>
            <a:r>
              <a:rPr lang="zh-CN" altLang="en-US" dirty="0"/>
              <a:t>容不是纯数字，无法被 </a:t>
            </a:r>
            <a:r>
              <a:rPr lang="en-US" altLang="zh-CN" dirty="0"/>
              <a:t>int() </a:t>
            </a:r>
            <a:r>
              <a:rPr lang="zh-CN" altLang="en-US" dirty="0"/>
              <a:t>函数识别，因此抛出异常。</a:t>
            </a:r>
            <a:r>
              <a:rPr lang="en-US" altLang="zh-CN" dirty="0"/>
              <a:t>4 </a:t>
            </a:r>
            <a:r>
              <a:rPr lang="zh-CN" altLang="en-US" dirty="0"/>
              <a:t>章会详细介绍异常。现在，你只需知道异常是 </a:t>
            </a:r>
            <a:r>
              <a:rPr lang="en-US" altLang="zh-CN" dirty="0"/>
              <a:t>Python </a:t>
            </a:r>
            <a:r>
              <a:rPr lang="zh-CN" altLang="en-US" dirty="0"/>
              <a:t>处理程序错误的方式（不像有些语言不做处理直接造成程序崩溃）。</a:t>
            </a:r>
          </a:p>
          <a:p>
            <a:r>
              <a:rPr lang="en-US" altLang="zh-CN" dirty="0"/>
              <a:t>int() </a:t>
            </a:r>
            <a:r>
              <a:rPr lang="zh-CN" altLang="en-US" dirty="0"/>
              <a:t>可以接受浮点数或由数字组成的字符串，但无法接受包含小数点或指数的字符串：</a:t>
            </a:r>
          </a:p>
          <a:p>
            <a:r>
              <a:rPr lang="en-US" altLang="zh-CN" dirty="0"/>
              <a:t>&gt;&gt;&gt; int('98.6')</a:t>
            </a:r>
          </a:p>
          <a:p>
            <a:r>
              <a:rPr lang="en-US" altLang="zh-CN" dirty="0"/>
              <a:t>Traceback (most recent call last):</a:t>
            </a:r>
          </a:p>
          <a:p>
            <a:r>
              <a:rPr lang="en-US" altLang="zh-CN" dirty="0"/>
              <a:t> File "&lt;stdin&gt;", line 1, in &lt;module&gt;</a:t>
            </a:r>
          </a:p>
          <a:p>
            <a:r>
              <a:rPr lang="en-US" altLang="zh-CN" dirty="0" err="1"/>
              <a:t>ValueError</a:t>
            </a:r>
            <a:r>
              <a:rPr lang="en-US" altLang="zh-CN" dirty="0"/>
              <a:t>: invalid literal for int() with base 10: '98.6'</a:t>
            </a:r>
          </a:p>
          <a:p>
            <a:r>
              <a:rPr lang="en-US" altLang="zh-CN" dirty="0"/>
              <a:t>&gt;&gt;&gt; int('1.0e4')</a:t>
            </a:r>
          </a:p>
          <a:p>
            <a:r>
              <a:rPr lang="en-US" altLang="zh-CN" dirty="0"/>
              <a:t>Traceback (most recent call last):</a:t>
            </a:r>
          </a:p>
          <a:p>
            <a:r>
              <a:rPr lang="en-US" altLang="zh-CN" dirty="0"/>
              <a:t> File "&lt;stdin&gt;", line 1, in &lt;module&gt;</a:t>
            </a:r>
          </a:p>
          <a:p>
            <a:r>
              <a:rPr lang="en-US" altLang="zh-CN" dirty="0" err="1"/>
              <a:t>ValueError</a:t>
            </a:r>
            <a:r>
              <a:rPr lang="en-US" altLang="zh-CN" dirty="0"/>
              <a:t>: invalid literal for int() with base 10: '1.0e4'</a:t>
            </a:r>
          </a:p>
          <a:p>
            <a:r>
              <a:rPr lang="zh-CN" altLang="en-US" dirty="0"/>
              <a:t>如果混合使用多种不同的数字类型进行计算，</a:t>
            </a:r>
            <a:r>
              <a:rPr lang="en-US" altLang="zh-CN" dirty="0"/>
              <a:t>Python </a:t>
            </a:r>
            <a:r>
              <a:rPr lang="zh-CN" altLang="en-US" dirty="0"/>
              <a:t>会自动地进行类型转换：</a:t>
            </a:r>
          </a:p>
          <a:p>
            <a:r>
              <a:rPr lang="en-US" altLang="zh-CN" dirty="0"/>
              <a:t>&gt;&gt;&gt; 4 + 7.0</a:t>
            </a:r>
          </a:p>
          <a:p>
            <a:r>
              <a:rPr lang="en-US" altLang="zh-CN" dirty="0"/>
              <a:t>11.0</a:t>
            </a:r>
          </a:p>
          <a:p>
            <a:r>
              <a:rPr lang="zh-CN" altLang="en-US" dirty="0"/>
              <a:t>与整数或浮点数混合使用时，布尔型的 </a:t>
            </a:r>
            <a:r>
              <a:rPr lang="en-US" altLang="zh-CN" dirty="0"/>
              <a:t>False </a:t>
            </a:r>
            <a:r>
              <a:rPr lang="zh-CN" altLang="en-US" dirty="0"/>
              <a:t>会被当作 </a:t>
            </a:r>
            <a:r>
              <a:rPr lang="en-US" altLang="zh-CN" dirty="0"/>
              <a:t>0 </a:t>
            </a:r>
            <a:r>
              <a:rPr lang="zh-CN" altLang="en-US" dirty="0"/>
              <a:t>或 </a:t>
            </a:r>
            <a:r>
              <a:rPr lang="en-US" altLang="zh-CN" dirty="0"/>
              <a:t>0.0</a:t>
            </a:r>
            <a:r>
              <a:rPr lang="zh-CN" altLang="en-US" dirty="0"/>
              <a:t>，</a:t>
            </a:r>
            <a:r>
              <a:rPr lang="en-US" altLang="zh-CN" dirty="0"/>
              <a:t>Ture </a:t>
            </a:r>
            <a:r>
              <a:rPr lang="zh-CN" altLang="en-US" dirty="0"/>
              <a:t>会被当作 </a:t>
            </a:r>
            <a:r>
              <a:rPr lang="en-US" altLang="zh-CN" dirty="0"/>
              <a:t>1 </a:t>
            </a:r>
            <a:r>
              <a:rPr lang="zh-CN" altLang="en-US" dirty="0"/>
              <a:t>或 </a:t>
            </a:r>
            <a:r>
              <a:rPr lang="en-US" altLang="zh-CN" dirty="0"/>
              <a:t>1.0</a:t>
            </a:r>
            <a:r>
              <a:rPr lang="zh-CN" altLang="en-US" dirty="0"/>
              <a:t>：</a:t>
            </a:r>
          </a:p>
          <a:p>
            <a:r>
              <a:rPr lang="en-US" altLang="zh-CN" dirty="0"/>
              <a:t>&gt;&gt;&gt; True + 2</a:t>
            </a:r>
          </a:p>
          <a:p>
            <a:r>
              <a:rPr lang="en-US" altLang="zh-CN" dirty="0"/>
              <a:t>3</a:t>
            </a:r>
          </a:p>
          <a:p>
            <a:r>
              <a:rPr lang="en-US" altLang="zh-CN" dirty="0"/>
              <a:t>&gt;&gt;&gt; False + 5.0</a:t>
            </a:r>
          </a:p>
          <a:p>
            <a:r>
              <a:rPr lang="en-US" altLang="zh-CN" dirty="0"/>
              <a:t>5.0</a:t>
            </a:r>
          </a:p>
        </p:txBody>
      </p:sp>
    </p:spTree>
    <p:extLst>
      <p:ext uri="{BB962C8B-B14F-4D97-AF65-F5344CB8AC3E}">
        <p14:creationId xmlns:p14="http://schemas.microsoft.com/office/powerpoint/2010/main" val="410890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4" grpId="1"/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337BF596-A1C3-4E11-838C-01D2C6CC79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1223936" y="5742560"/>
            <a:ext cx="1637954" cy="1637954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3F4E9E7D-CC0D-48E4-9CC3-D8D0DF4FCC1D}"/>
              </a:ext>
            </a:extLst>
          </p:cNvPr>
          <p:cNvSpPr/>
          <p:nvPr/>
        </p:nvSpPr>
        <p:spPr>
          <a:xfrm>
            <a:off x="1478604" y="1225689"/>
            <a:ext cx="10038943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在 </a:t>
            </a:r>
            <a:r>
              <a:rPr lang="en-US" altLang="zh-CN" dirty="0"/>
              <a:t>Python 2 </a:t>
            </a:r>
            <a:r>
              <a:rPr lang="zh-CN" altLang="en-US" dirty="0"/>
              <a:t>里，一个 </a:t>
            </a:r>
            <a:r>
              <a:rPr lang="en-US" altLang="zh-CN" dirty="0"/>
              <a:t>int </a:t>
            </a:r>
            <a:r>
              <a:rPr lang="zh-CN" altLang="en-US" dirty="0"/>
              <a:t>型包含 </a:t>
            </a:r>
            <a:r>
              <a:rPr lang="en-US" altLang="zh-CN" dirty="0"/>
              <a:t>32 </a:t>
            </a:r>
            <a:r>
              <a:rPr lang="zh-CN" altLang="en-US" dirty="0"/>
              <a:t>位，可以存储从 </a:t>
            </a:r>
            <a:r>
              <a:rPr lang="en-US" altLang="zh-CN" dirty="0"/>
              <a:t>-2 147 483 648 </a:t>
            </a:r>
            <a:r>
              <a:rPr lang="zh-CN" altLang="en-US" dirty="0"/>
              <a:t>到 </a:t>
            </a:r>
            <a:r>
              <a:rPr lang="en-US" altLang="zh-CN" dirty="0"/>
              <a:t>2 147 483 647 </a:t>
            </a:r>
            <a:r>
              <a:rPr lang="zh-CN" altLang="en-US" dirty="0"/>
              <a:t>的整数。</a:t>
            </a:r>
          </a:p>
          <a:p>
            <a:r>
              <a:rPr lang="zh-CN" altLang="en-US" dirty="0"/>
              <a:t>一个 </a:t>
            </a:r>
            <a:r>
              <a:rPr lang="en-US" altLang="zh-CN" dirty="0"/>
              <a:t>long </a:t>
            </a:r>
            <a:r>
              <a:rPr lang="zh-CN" altLang="en-US" dirty="0"/>
              <a:t>型会占用更多的空间：</a:t>
            </a:r>
            <a:r>
              <a:rPr lang="en-US" altLang="zh-CN" dirty="0"/>
              <a:t>64 </a:t>
            </a:r>
            <a:r>
              <a:rPr lang="zh-CN" altLang="en-US" dirty="0"/>
              <a:t>位，可以存储从 </a:t>
            </a:r>
            <a:r>
              <a:rPr lang="en-US" altLang="zh-CN" dirty="0"/>
              <a:t>-9 223 372 036 854 775 808 </a:t>
            </a:r>
            <a:r>
              <a:rPr lang="zh-CN" altLang="en-US" dirty="0"/>
              <a:t>到 </a:t>
            </a:r>
            <a:r>
              <a:rPr lang="en-US" altLang="zh-CN" dirty="0"/>
              <a:t>9 223 </a:t>
            </a:r>
          </a:p>
          <a:p>
            <a:r>
              <a:rPr lang="en-US" altLang="zh-CN" dirty="0"/>
              <a:t>372 036 854 775 807 </a:t>
            </a:r>
            <a:r>
              <a:rPr lang="zh-CN" altLang="en-US" dirty="0"/>
              <a:t>的整数。</a:t>
            </a:r>
          </a:p>
          <a:p>
            <a:r>
              <a:rPr lang="zh-CN" altLang="en-US" dirty="0"/>
              <a:t>到了 </a:t>
            </a:r>
            <a:r>
              <a:rPr lang="en-US" altLang="zh-CN" dirty="0"/>
              <a:t>Python 3</a:t>
            </a:r>
            <a:r>
              <a:rPr lang="zh-CN" altLang="en-US" dirty="0"/>
              <a:t>，</a:t>
            </a:r>
            <a:r>
              <a:rPr lang="en-US" altLang="zh-CN" dirty="0"/>
              <a:t>long </a:t>
            </a:r>
            <a:r>
              <a:rPr lang="zh-CN" altLang="en-US" dirty="0"/>
              <a:t>类型已不复存在，而 </a:t>
            </a:r>
            <a:r>
              <a:rPr lang="en-US" altLang="zh-CN" dirty="0"/>
              <a:t>int </a:t>
            </a:r>
            <a:r>
              <a:rPr lang="zh-CN" altLang="en-US" dirty="0"/>
              <a:t>类型变为可以存储任意大小的整数，甚至超</a:t>
            </a:r>
          </a:p>
          <a:p>
            <a:r>
              <a:rPr lang="zh-CN" altLang="en-US" dirty="0"/>
              <a:t>过 </a:t>
            </a:r>
            <a:r>
              <a:rPr lang="en-US" altLang="zh-CN" dirty="0"/>
              <a:t>64 </a:t>
            </a:r>
            <a:r>
              <a:rPr lang="zh-CN" altLang="en-US" dirty="0"/>
              <a:t>位。因此，你可以进行像下面一样计算（</a:t>
            </a:r>
            <a:r>
              <a:rPr lang="en-US" altLang="zh-CN" dirty="0"/>
              <a:t>10**100 </a:t>
            </a:r>
            <a:r>
              <a:rPr lang="zh-CN" altLang="en-US" dirty="0"/>
              <a:t>被赋值给名为 </a:t>
            </a:r>
            <a:r>
              <a:rPr lang="en-US" altLang="zh-CN" dirty="0"/>
              <a:t>googol </a:t>
            </a:r>
            <a:r>
              <a:rPr lang="zh-CN" altLang="en-US" dirty="0"/>
              <a:t>的变量，这是</a:t>
            </a:r>
          </a:p>
          <a:p>
            <a:r>
              <a:rPr lang="en-US" altLang="zh-CN" dirty="0"/>
              <a:t>Google </a:t>
            </a:r>
            <a:r>
              <a:rPr lang="zh-CN" altLang="en-US" dirty="0"/>
              <a:t>最初的名字，但由于其拼写困难而被现在的名字所取代）：</a:t>
            </a:r>
          </a:p>
          <a:p>
            <a:r>
              <a:rPr lang="en-US" altLang="zh-CN" dirty="0"/>
              <a:t>&gt;&gt;&gt;</a:t>
            </a:r>
          </a:p>
          <a:p>
            <a:r>
              <a:rPr lang="en-US" altLang="zh-CN" dirty="0"/>
              <a:t>&gt;&gt;&gt; googol = 10**100</a:t>
            </a:r>
          </a:p>
          <a:p>
            <a:r>
              <a:rPr lang="en-US" altLang="zh-CN" dirty="0"/>
              <a:t>&gt;&gt;&gt; googol</a:t>
            </a:r>
          </a:p>
          <a:p>
            <a:r>
              <a:rPr lang="en-US" altLang="zh-CN" dirty="0"/>
              <a:t>100000000000000000000000000000000000000000000000000000000000000000000000000000</a:t>
            </a:r>
          </a:p>
          <a:p>
            <a:r>
              <a:rPr lang="en-US" altLang="zh-CN" dirty="0"/>
              <a:t>00000000000000000000000</a:t>
            </a:r>
          </a:p>
          <a:p>
            <a:r>
              <a:rPr lang="en-US" altLang="zh-CN" dirty="0"/>
              <a:t>&gt;&gt;&gt; googol * googol</a:t>
            </a:r>
          </a:p>
          <a:p>
            <a:r>
              <a:rPr lang="en-US" altLang="zh-CN" dirty="0"/>
              <a:t>100000000000000000000000000000000000000000000000000000000000000000000000000000</a:t>
            </a:r>
          </a:p>
          <a:p>
            <a:r>
              <a:rPr lang="en-US" altLang="zh-CN" dirty="0"/>
              <a:t>000000000000000000000000000000000000000000000000000000000000000000000000000000</a:t>
            </a:r>
          </a:p>
          <a:p>
            <a:r>
              <a:rPr lang="en-US" altLang="zh-CN" dirty="0"/>
              <a:t>000000000000000000000000000000000000000000000</a:t>
            </a:r>
          </a:p>
          <a:p>
            <a:r>
              <a:rPr lang="zh-CN" altLang="en-US" dirty="0"/>
              <a:t>在许多其他编程语言中，进行类似上面的计算会造成整数溢出，这是因为计算中的数字或</a:t>
            </a:r>
          </a:p>
          <a:p>
            <a:r>
              <a:rPr lang="zh-CN" altLang="en-US" dirty="0"/>
              <a:t>结果需要的存储空间超过了计算机所提供的（例如 </a:t>
            </a:r>
            <a:r>
              <a:rPr lang="en-US" altLang="zh-CN" dirty="0"/>
              <a:t>32 </a:t>
            </a:r>
            <a:r>
              <a:rPr lang="zh-CN" altLang="en-US" dirty="0"/>
              <a:t>位或 </a:t>
            </a:r>
            <a:r>
              <a:rPr lang="en-US" altLang="zh-CN" dirty="0"/>
              <a:t>64 </a:t>
            </a:r>
            <a:r>
              <a:rPr lang="zh-CN" altLang="en-US" dirty="0"/>
              <a:t>位）。在程序编写中，溢出</a:t>
            </a:r>
          </a:p>
          <a:p>
            <a:r>
              <a:rPr lang="zh-CN" altLang="en-US" dirty="0"/>
              <a:t>会产生许多负面影响。而 </a:t>
            </a:r>
            <a:r>
              <a:rPr lang="en-US" altLang="zh-CN" dirty="0"/>
              <a:t>Python </a:t>
            </a:r>
            <a:r>
              <a:rPr lang="zh-CN" altLang="en-US" dirty="0"/>
              <a:t>在处理超大数计算方面不会产生任何错误，这也是它的一个加分点。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645449A-5C25-41C1-B453-294CAC5DCFF2}"/>
              </a:ext>
            </a:extLst>
          </p:cNvPr>
          <p:cNvSpPr/>
          <p:nvPr/>
        </p:nvSpPr>
        <p:spPr>
          <a:xfrm>
            <a:off x="2568593" y="426176"/>
            <a:ext cx="345799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dirty="0"/>
              <a:t>一个</a:t>
            </a:r>
            <a:r>
              <a:rPr lang="en-US" altLang="zh-CN" sz="3600" dirty="0"/>
              <a:t>int</a:t>
            </a:r>
            <a:r>
              <a:rPr lang="zh-CN" altLang="en-US" sz="3600" dirty="0"/>
              <a:t>型有多大</a:t>
            </a:r>
          </a:p>
        </p:txBody>
      </p:sp>
    </p:spTree>
    <p:extLst>
      <p:ext uri="{BB962C8B-B14F-4D97-AF65-F5344CB8AC3E}">
        <p14:creationId xmlns:p14="http://schemas.microsoft.com/office/powerpoint/2010/main" val="383152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337BF596-A1C3-4E11-838C-01D2C6CC79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3936" y="5742560"/>
            <a:ext cx="1637954" cy="1637954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BEE0DD0D-61F1-45E2-931B-6F35A5B402B2}"/>
              </a:ext>
            </a:extLst>
          </p:cNvPr>
          <p:cNvSpPr/>
          <p:nvPr/>
        </p:nvSpPr>
        <p:spPr>
          <a:xfrm>
            <a:off x="2354094" y="948690"/>
            <a:ext cx="9416375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整数全部由数字组成，而浮点数（在 </a:t>
            </a:r>
            <a:r>
              <a:rPr lang="en-US" altLang="zh-CN" dirty="0"/>
              <a:t>Python </a:t>
            </a:r>
            <a:r>
              <a:rPr lang="zh-CN" altLang="en-US" dirty="0"/>
              <a:t>里称为 </a:t>
            </a:r>
            <a:r>
              <a:rPr lang="en-US" altLang="zh-CN" dirty="0"/>
              <a:t>float</a:t>
            </a:r>
            <a:r>
              <a:rPr lang="zh-CN" altLang="en-US" dirty="0"/>
              <a:t>）包含非数字的小数点。浮点数与</a:t>
            </a:r>
          </a:p>
          <a:p>
            <a:r>
              <a:rPr lang="zh-CN" altLang="en-US" dirty="0"/>
              <a:t>整数很像：你可以使用运算符（</a:t>
            </a:r>
            <a:r>
              <a:rPr lang="en-US" altLang="zh-CN" dirty="0"/>
              <a:t>+</a:t>
            </a:r>
            <a:r>
              <a:rPr lang="zh-CN" altLang="en-US" dirty="0"/>
              <a:t>、</a:t>
            </a:r>
            <a:r>
              <a:rPr lang="en-US" altLang="zh-CN" dirty="0"/>
              <a:t>-</a:t>
            </a:r>
            <a:r>
              <a:rPr lang="zh-CN" altLang="en-US" dirty="0"/>
              <a:t>、*、</a:t>
            </a:r>
            <a:r>
              <a:rPr lang="en-US" altLang="zh-CN" dirty="0"/>
              <a:t>/</a:t>
            </a:r>
            <a:r>
              <a:rPr lang="zh-CN" altLang="en-US" dirty="0"/>
              <a:t>、</a:t>
            </a:r>
            <a:r>
              <a:rPr lang="en-US" altLang="zh-CN" dirty="0"/>
              <a:t>//</a:t>
            </a:r>
            <a:r>
              <a:rPr lang="zh-CN" altLang="en-US" dirty="0"/>
              <a:t>、** 和 </a:t>
            </a:r>
            <a:r>
              <a:rPr lang="en-US" altLang="zh-CN" dirty="0"/>
              <a:t>%</a:t>
            </a:r>
            <a:r>
              <a:rPr lang="zh-CN" altLang="en-US" dirty="0"/>
              <a:t>）以及 </a:t>
            </a:r>
            <a:r>
              <a:rPr lang="en-US" altLang="zh-CN" dirty="0" err="1"/>
              <a:t>divmod</a:t>
            </a:r>
            <a:r>
              <a:rPr lang="en-US" altLang="zh-CN" dirty="0"/>
              <a:t>() </a:t>
            </a:r>
            <a:r>
              <a:rPr lang="zh-CN" altLang="en-US" dirty="0"/>
              <a:t>函数进行计算。</a:t>
            </a:r>
          </a:p>
          <a:p>
            <a:r>
              <a:rPr lang="zh-CN" altLang="en-US" dirty="0"/>
              <a:t>使用 </a:t>
            </a:r>
            <a:r>
              <a:rPr lang="en-US" altLang="zh-CN" dirty="0"/>
              <a:t>float() </a:t>
            </a:r>
            <a:r>
              <a:rPr lang="zh-CN" altLang="en-US" dirty="0"/>
              <a:t>函数可以将其他数字类型转换为浮点型。与之前一样，布尔型在计算中等价</a:t>
            </a:r>
          </a:p>
          <a:p>
            <a:r>
              <a:rPr lang="zh-CN" altLang="en-US" dirty="0"/>
              <a:t>于 </a:t>
            </a:r>
            <a:r>
              <a:rPr lang="en-US" altLang="zh-CN" dirty="0"/>
              <a:t>1.0 </a:t>
            </a:r>
            <a:r>
              <a:rPr lang="zh-CN" altLang="en-US" dirty="0"/>
              <a:t>和 </a:t>
            </a:r>
            <a:r>
              <a:rPr lang="en-US" altLang="zh-CN" dirty="0"/>
              <a:t>0.0</a:t>
            </a:r>
            <a:r>
              <a:rPr lang="zh-CN" altLang="en-US" dirty="0"/>
              <a:t>：</a:t>
            </a:r>
          </a:p>
          <a:p>
            <a:r>
              <a:rPr lang="en-US" altLang="zh-CN" dirty="0"/>
              <a:t>&gt;&gt;&gt; float(True)</a:t>
            </a:r>
          </a:p>
          <a:p>
            <a:r>
              <a:rPr lang="en-US" altLang="zh-CN" dirty="0"/>
              <a:t>1.0</a:t>
            </a:r>
          </a:p>
          <a:p>
            <a:r>
              <a:rPr lang="en-US" altLang="zh-CN" dirty="0"/>
              <a:t>&gt;&gt;&gt; float(False)</a:t>
            </a:r>
          </a:p>
          <a:p>
            <a:r>
              <a:rPr lang="en-US" altLang="zh-CN" dirty="0"/>
              <a:t>0.0</a:t>
            </a:r>
          </a:p>
          <a:p>
            <a:r>
              <a:rPr lang="zh-CN" altLang="en-US" dirty="0"/>
              <a:t>将整数转换为浮点数仅仅需要添加一个小数点：</a:t>
            </a:r>
          </a:p>
          <a:p>
            <a:r>
              <a:rPr lang="en-US" altLang="zh-CN" dirty="0"/>
              <a:t>&gt;&gt;&gt; float(98)</a:t>
            </a:r>
          </a:p>
          <a:p>
            <a:r>
              <a:rPr lang="en-US" altLang="zh-CN" dirty="0"/>
              <a:t>98.0</a:t>
            </a:r>
          </a:p>
          <a:p>
            <a:r>
              <a:rPr lang="en-US" altLang="zh-CN" dirty="0"/>
              <a:t>&gt;&gt;&gt; float('99')</a:t>
            </a:r>
          </a:p>
          <a:p>
            <a:r>
              <a:rPr lang="en-US" altLang="zh-CN" dirty="0"/>
              <a:t>99.0</a:t>
            </a:r>
          </a:p>
          <a:p>
            <a:r>
              <a:rPr lang="zh-CN" altLang="en-US" dirty="0"/>
              <a:t>此外，也可以将包含有效浮点数（数字、正负号、小数点、指数及指数的前缀 </a:t>
            </a:r>
            <a:r>
              <a:rPr lang="en-US" altLang="zh-CN" dirty="0"/>
              <a:t>e</a:t>
            </a:r>
            <a:r>
              <a:rPr lang="zh-CN" altLang="en-US" dirty="0"/>
              <a:t>）的字符</a:t>
            </a:r>
          </a:p>
          <a:p>
            <a:r>
              <a:rPr lang="zh-CN" altLang="en-US" dirty="0"/>
              <a:t>串转换为真正的浮点型数字：</a:t>
            </a:r>
          </a:p>
          <a:p>
            <a:r>
              <a:rPr lang="en-US" altLang="zh-CN" dirty="0"/>
              <a:t>&gt;&gt;&gt; float('98.6')</a:t>
            </a:r>
          </a:p>
          <a:p>
            <a:r>
              <a:rPr lang="en-US" altLang="zh-CN" dirty="0"/>
              <a:t>98.6</a:t>
            </a:r>
          </a:p>
          <a:p>
            <a:r>
              <a:rPr lang="en-US" altLang="zh-CN" dirty="0"/>
              <a:t>&gt;&gt;&gt; float('-1.5')</a:t>
            </a:r>
          </a:p>
          <a:p>
            <a:r>
              <a:rPr lang="en-US" altLang="zh-CN" dirty="0"/>
              <a:t>-1.5</a:t>
            </a:r>
          </a:p>
          <a:p>
            <a:r>
              <a:rPr lang="en-US" altLang="zh-CN" dirty="0"/>
              <a:t>&gt;&gt;&gt; float('1.0e4')</a:t>
            </a:r>
          </a:p>
          <a:p>
            <a:r>
              <a:rPr lang="en-US" altLang="zh-CN" dirty="0"/>
              <a:t>10000.0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366A3087-CBDE-4CEB-88B9-24EA59FA3583}"/>
              </a:ext>
            </a:extLst>
          </p:cNvPr>
          <p:cNvSpPr/>
          <p:nvPr/>
        </p:nvSpPr>
        <p:spPr>
          <a:xfrm>
            <a:off x="2466746" y="103010"/>
            <a:ext cx="156966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dirty="0"/>
              <a:t>浮点数</a:t>
            </a:r>
          </a:p>
        </p:txBody>
      </p:sp>
    </p:spTree>
    <p:extLst>
      <p:ext uri="{BB962C8B-B14F-4D97-AF65-F5344CB8AC3E}">
        <p14:creationId xmlns:p14="http://schemas.microsoft.com/office/powerpoint/2010/main" val="3486474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2211396" y="2557148"/>
            <a:ext cx="96372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 b="1" dirty="0">
                <a:solidFill>
                  <a:srgbClr val="58A4FF"/>
                </a:solidFill>
                <a:latin typeface="Yu Gothic UI Light" panose="020B0300000000000000" pitchFamily="34" charset="-128"/>
                <a:ea typeface="Yu Gothic UI Light" panose="020B0300000000000000" pitchFamily="34" charset="-128"/>
              </a:rPr>
              <a:t>03</a:t>
            </a:r>
            <a:endParaRPr lang="zh-CN" altLang="en-US" sz="6000" b="1" dirty="0">
              <a:solidFill>
                <a:srgbClr val="58A4FF"/>
              </a:solidFill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cxnSp>
        <p:nvCxnSpPr>
          <p:cNvPr id="16" name="直接连接符 15"/>
          <p:cNvCxnSpPr/>
          <p:nvPr/>
        </p:nvCxnSpPr>
        <p:spPr>
          <a:xfrm>
            <a:off x="3245575" y="2396166"/>
            <a:ext cx="0" cy="1425775"/>
          </a:xfrm>
          <a:prstGeom prst="line">
            <a:avLst/>
          </a:prstGeom>
          <a:ln>
            <a:solidFill>
              <a:srgbClr val="3A3A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3">
            <a:extLst>
              <a:ext uri="{FF2B5EF4-FFF2-40B4-BE49-F238E27FC236}">
                <a16:creationId xmlns:a16="http://schemas.microsoft.com/office/drawing/2014/main" id="{894FC3E8-250E-4C05-BBAE-FB3497C7DBCA}"/>
              </a:ext>
            </a:extLst>
          </p:cNvPr>
          <p:cNvSpPr/>
          <p:nvPr/>
        </p:nvSpPr>
        <p:spPr>
          <a:xfrm>
            <a:off x="4331787" y="102223"/>
            <a:ext cx="172354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4000" dirty="0">
                <a:solidFill>
                  <a:prstClr val="black"/>
                </a:solidFill>
              </a:rPr>
              <a:t>字符串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3D3ECDA-57A2-4A0A-A497-E14152EAA9EF}"/>
              </a:ext>
            </a:extLst>
          </p:cNvPr>
          <p:cNvSpPr/>
          <p:nvPr/>
        </p:nvSpPr>
        <p:spPr>
          <a:xfrm>
            <a:off x="3457226" y="848988"/>
            <a:ext cx="6096000" cy="34163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/>
              <a:t>对 </a:t>
            </a:r>
            <a:r>
              <a:rPr lang="en-US" altLang="zh-CN" dirty="0"/>
              <a:t>Unicode </a:t>
            </a:r>
            <a:r>
              <a:rPr lang="zh-CN" altLang="en-US" dirty="0"/>
              <a:t>的支持使得 </a:t>
            </a:r>
            <a:r>
              <a:rPr lang="en-US" altLang="zh-CN" dirty="0"/>
              <a:t>Python 3 </a:t>
            </a:r>
            <a:r>
              <a:rPr lang="zh-CN" altLang="en-US" dirty="0"/>
              <a:t>可以包含世界上任何书面语言以及许多特殊符号。对于</a:t>
            </a:r>
          </a:p>
          <a:p>
            <a:r>
              <a:rPr lang="en-US" altLang="zh-CN" dirty="0"/>
              <a:t>Unicode </a:t>
            </a:r>
            <a:r>
              <a:rPr lang="zh-CN" altLang="en-US" dirty="0"/>
              <a:t>的支持是 </a:t>
            </a:r>
            <a:r>
              <a:rPr lang="en-US" altLang="zh-CN" dirty="0"/>
              <a:t>Python 3 </a:t>
            </a:r>
            <a:r>
              <a:rPr lang="zh-CN" altLang="en-US" dirty="0"/>
              <a:t>从 </a:t>
            </a:r>
            <a:r>
              <a:rPr lang="en-US" altLang="zh-CN" dirty="0"/>
              <a:t>Python 2 </a:t>
            </a:r>
            <a:r>
              <a:rPr lang="zh-CN" altLang="en-US" dirty="0"/>
              <a:t>分离出来的重要原因之一，也正是这一重要特性促</a:t>
            </a:r>
          </a:p>
          <a:p>
            <a:r>
              <a:rPr lang="zh-CN" altLang="en-US" dirty="0"/>
              <a:t>使人们转向使用 </a:t>
            </a:r>
            <a:r>
              <a:rPr lang="en-US" altLang="zh-CN" dirty="0"/>
              <a:t>Python 3</a:t>
            </a:r>
            <a:r>
              <a:rPr lang="zh-CN" altLang="en-US" dirty="0"/>
              <a:t>。处理 </a:t>
            </a:r>
            <a:r>
              <a:rPr lang="en-US" altLang="zh-CN" dirty="0"/>
              <a:t>Unicode </a:t>
            </a:r>
            <a:r>
              <a:rPr lang="zh-CN" altLang="en-US" dirty="0"/>
              <a:t>编码有时会非常困难，因此我们将相关内容分散在了本书的不同地方。而本节只会使用 </a:t>
            </a:r>
            <a:r>
              <a:rPr lang="en-US" altLang="zh-CN" dirty="0"/>
              <a:t>ASCII </a:t>
            </a:r>
            <a:r>
              <a:rPr lang="zh-CN" altLang="en-US" dirty="0"/>
              <a:t>编码的例子。</a:t>
            </a:r>
          </a:p>
          <a:p>
            <a:r>
              <a:rPr lang="zh-CN" altLang="en-US" dirty="0"/>
              <a:t>字符串型是我们学习的第一个 </a:t>
            </a:r>
            <a:r>
              <a:rPr lang="en-US" altLang="zh-CN" dirty="0"/>
              <a:t>Python </a:t>
            </a:r>
            <a:r>
              <a:rPr lang="zh-CN" altLang="en-US" dirty="0"/>
              <a:t>序列类型，它的本质是字符序列。</a:t>
            </a:r>
          </a:p>
          <a:p>
            <a:r>
              <a:rPr lang="zh-CN" altLang="en-US" dirty="0"/>
              <a:t>与其他语言不同的是，</a:t>
            </a:r>
            <a:r>
              <a:rPr lang="en-US" altLang="zh-CN" dirty="0"/>
              <a:t>Python </a:t>
            </a:r>
            <a:r>
              <a:rPr lang="zh-CN" altLang="en-US" dirty="0"/>
              <a:t>字符串是不可变的。你无法对原字符串进行修改，但可以将字符串的一部分复制到新字符串，来达到相同的修改效果。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93723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337BF596-A1C3-4E11-838C-01D2C6CC79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3936" y="5742560"/>
            <a:ext cx="1637954" cy="1637954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333CB3BF-27E1-403B-A017-86A429F5AD15}"/>
              </a:ext>
            </a:extLst>
          </p:cNvPr>
          <p:cNvSpPr/>
          <p:nvPr/>
        </p:nvSpPr>
        <p:spPr>
          <a:xfrm>
            <a:off x="1506003" y="1264411"/>
            <a:ext cx="9717933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将一系列字符包裹在一对单引号或一对双引号中即可创建字符串，就像下面这样：</a:t>
            </a:r>
          </a:p>
          <a:p>
            <a:r>
              <a:rPr lang="en-US" altLang="zh-CN" dirty="0"/>
              <a:t>&gt;&gt;&gt; 'Snap'</a:t>
            </a:r>
          </a:p>
          <a:p>
            <a:r>
              <a:rPr lang="en-US" altLang="zh-CN" dirty="0"/>
              <a:t>'Snap'</a:t>
            </a:r>
          </a:p>
          <a:p>
            <a:r>
              <a:rPr lang="en-US" altLang="zh-CN" dirty="0"/>
              <a:t>&gt;&gt;&gt; "Crackle"</a:t>
            </a:r>
          </a:p>
          <a:p>
            <a:r>
              <a:rPr lang="en-US" altLang="zh-CN" dirty="0"/>
              <a:t>'Crackle'</a:t>
            </a:r>
          </a:p>
          <a:p>
            <a:r>
              <a:rPr lang="zh-CN" altLang="en-US" dirty="0"/>
              <a:t>交互式解释器输出的字符串永远是用单引号包裹的，但无论使用哪种引号，</a:t>
            </a:r>
            <a:r>
              <a:rPr lang="en-US" altLang="zh-CN" dirty="0"/>
              <a:t>Python </a:t>
            </a:r>
            <a:r>
              <a:rPr lang="zh-CN" altLang="en-US" dirty="0"/>
              <a:t>对字符</a:t>
            </a:r>
          </a:p>
          <a:p>
            <a:r>
              <a:rPr lang="zh-CN" altLang="en-US" dirty="0"/>
              <a:t>串的处理方式都是一样的，没有任何区别。</a:t>
            </a:r>
          </a:p>
          <a:p>
            <a:r>
              <a:rPr lang="zh-CN" altLang="en-US" dirty="0"/>
              <a:t>既然如此，为什么要使用两种引号？这么做的好处是可以创建本身就包含引号的字符串，</a:t>
            </a:r>
          </a:p>
          <a:p>
            <a:r>
              <a:rPr lang="zh-CN" altLang="en-US" dirty="0"/>
              <a:t>而不用使用转义符。可以在双引号包裹的字符串中使用单引号，或者在单引号包裹的字符</a:t>
            </a:r>
          </a:p>
          <a:p>
            <a:r>
              <a:rPr lang="zh-CN" altLang="en-US" dirty="0"/>
              <a:t>串中使用双引号：</a:t>
            </a:r>
          </a:p>
          <a:p>
            <a:r>
              <a:rPr lang="en-US" altLang="zh-CN" dirty="0"/>
              <a:t>&gt;&gt;&gt; "'Nay,' said the naysayer."</a:t>
            </a:r>
          </a:p>
          <a:p>
            <a:r>
              <a:rPr lang="en-US" altLang="zh-CN" dirty="0"/>
              <a:t>"'Nay,' said the naysayer."</a:t>
            </a:r>
          </a:p>
          <a:p>
            <a:r>
              <a:rPr lang="en-US" altLang="zh-CN" dirty="0"/>
              <a:t>&gt;&gt;&gt; 'The rare double quote in captivity: ".'</a:t>
            </a:r>
          </a:p>
          <a:p>
            <a:r>
              <a:rPr lang="en-US" altLang="zh-CN" dirty="0"/>
              <a:t>'The rare double quote in captivity: ".'</a:t>
            </a:r>
          </a:p>
          <a:p>
            <a:r>
              <a:rPr lang="en-US" altLang="zh-CN" dirty="0"/>
              <a:t>&gt;&gt;&gt; 'A "two by four" is actually 1 1⁄2" × 3 1⁄2".'</a:t>
            </a:r>
          </a:p>
          <a:p>
            <a:r>
              <a:rPr lang="en-US" altLang="zh-CN" dirty="0"/>
              <a:t>'A "two by four is" actually 1 1⁄2" × 3 1⁄2".'</a:t>
            </a:r>
          </a:p>
          <a:p>
            <a:r>
              <a:rPr lang="en-US" altLang="zh-CN" dirty="0"/>
              <a:t>&gt;&gt;&gt; "'There's the man that shot my paw!' cried the limping hound."</a:t>
            </a:r>
          </a:p>
          <a:p>
            <a:r>
              <a:rPr lang="en-US" altLang="zh-CN" dirty="0"/>
              <a:t>"'There's the man that shot my paw!' cried the limping hound."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3C37BB4E-7F15-4B8A-8707-BFA867DE697F}"/>
              </a:ext>
            </a:extLst>
          </p:cNvPr>
          <p:cNvSpPr/>
          <p:nvPr/>
        </p:nvSpPr>
        <p:spPr>
          <a:xfrm>
            <a:off x="2548515" y="335763"/>
            <a:ext cx="295465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dirty="0"/>
              <a:t>使用引号创建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9BF8BF0C-F33D-4CA1-BDDE-74BB64374F7D}"/>
              </a:ext>
            </a:extLst>
          </p:cNvPr>
          <p:cNvSpPr/>
          <p:nvPr/>
        </p:nvSpPr>
        <p:spPr>
          <a:xfrm>
            <a:off x="1506003" y="1279002"/>
            <a:ext cx="8669129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你还可以使用连续三个单引号 </a:t>
            </a:r>
            <a:r>
              <a:rPr lang="en-US" altLang="zh-CN" dirty="0"/>
              <a:t>'''</a:t>
            </a:r>
            <a:r>
              <a:rPr lang="zh-CN" altLang="en-US" dirty="0"/>
              <a:t>，或者三个双引号 </a:t>
            </a:r>
            <a:r>
              <a:rPr lang="en-US" altLang="zh-CN" dirty="0"/>
              <a:t>""" </a:t>
            </a:r>
            <a:r>
              <a:rPr lang="zh-CN" altLang="en-US" dirty="0"/>
              <a:t>创建字符串：</a:t>
            </a:r>
          </a:p>
          <a:p>
            <a:r>
              <a:rPr lang="en-US" altLang="zh-CN" dirty="0"/>
              <a:t>&gt;&gt;&gt; '''Boom!'''</a:t>
            </a:r>
          </a:p>
          <a:p>
            <a:r>
              <a:rPr lang="en-US" altLang="zh-CN" dirty="0"/>
              <a:t>'Boom'</a:t>
            </a:r>
          </a:p>
          <a:p>
            <a:r>
              <a:rPr lang="en-US" altLang="zh-CN" dirty="0"/>
              <a:t>&gt;&gt;&gt; """Eek!"""</a:t>
            </a:r>
          </a:p>
          <a:p>
            <a:r>
              <a:rPr lang="en-US" altLang="zh-CN" dirty="0"/>
              <a:t>'Eek!'</a:t>
            </a:r>
          </a:p>
          <a:p>
            <a:r>
              <a:rPr lang="zh-CN" altLang="en-US" dirty="0"/>
              <a:t>三元引号在创建短字符串时没有什么特殊用处。它多用于创建多行字符串。下面的例子中，创建的字符串引用了 </a:t>
            </a:r>
            <a:r>
              <a:rPr lang="en-US" altLang="zh-CN" dirty="0"/>
              <a:t>Edward Lear </a:t>
            </a:r>
            <a:r>
              <a:rPr lang="zh-CN" altLang="en-US" dirty="0"/>
              <a:t>的经典诗歌：</a:t>
            </a:r>
          </a:p>
          <a:p>
            <a:r>
              <a:rPr lang="en-US" altLang="zh-CN" dirty="0"/>
              <a:t>&gt;&gt;&gt; poem = '''There was a Young Lady of Norway,</a:t>
            </a:r>
          </a:p>
          <a:p>
            <a:r>
              <a:rPr lang="en-US" altLang="zh-CN" dirty="0"/>
              <a:t>... Who casually sat in a doorway;</a:t>
            </a:r>
          </a:p>
          <a:p>
            <a:r>
              <a:rPr lang="en-US" altLang="zh-CN" dirty="0"/>
              <a:t>... When the door squeezed her flat,</a:t>
            </a:r>
          </a:p>
          <a:p>
            <a:r>
              <a:rPr lang="en-US" altLang="zh-CN" dirty="0"/>
              <a:t>... She exclaimed, "What of that?"</a:t>
            </a:r>
          </a:p>
          <a:p>
            <a:r>
              <a:rPr lang="en-US" altLang="zh-CN" dirty="0"/>
              <a:t>... This courageous Young Lady of Norway.'''</a:t>
            </a:r>
          </a:p>
          <a:p>
            <a:r>
              <a:rPr lang="en-US" altLang="zh-CN" dirty="0"/>
              <a:t>&gt;&gt;&gt;</a:t>
            </a:r>
          </a:p>
          <a:p>
            <a:r>
              <a:rPr lang="zh-CN" altLang="en-US" dirty="0"/>
              <a:t>（上面这段代码是在交互式解释器里输入的，第一行的提示符为 </a:t>
            </a:r>
            <a:r>
              <a:rPr lang="en-US" altLang="zh-CN" dirty="0"/>
              <a:t>&gt;&gt;&gt;</a:t>
            </a:r>
            <a:r>
              <a:rPr lang="zh-CN" altLang="en-US" dirty="0"/>
              <a:t>，后面行的提示符为 </a:t>
            </a:r>
            <a:r>
              <a:rPr lang="en-US" altLang="zh-CN" dirty="0"/>
              <a:t>...</a:t>
            </a:r>
            <a:r>
              <a:rPr lang="zh-CN" altLang="en-US" dirty="0"/>
              <a:t>，直到再次输入三元引号暗示赋值语句的完结，此时光标跳转到下一行并再次以 </a:t>
            </a:r>
            <a:r>
              <a:rPr lang="en-US" altLang="zh-CN" dirty="0"/>
              <a:t>&gt;&gt;&gt;</a:t>
            </a:r>
            <a:r>
              <a:rPr lang="zh-CN" altLang="en-US" dirty="0"/>
              <a:t>提示输入。）</a:t>
            </a:r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550329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>
            <a:extLst>
              <a:ext uri="{FF2B5EF4-FFF2-40B4-BE49-F238E27FC236}">
                <a16:creationId xmlns:a16="http://schemas.microsoft.com/office/drawing/2014/main" id="{E7C87608-B140-43B2-8F21-2A89448EE223}"/>
              </a:ext>
            </a:extLst>
          </p:cNvPr>
          <p:cNvGrpSpPr/>
          <p:nvPr/>
        </p:nvGrpSpPr>
        <p:grpSpPr>
          <a:xfrm>
            <a:off x="7023278" y="1391700"/>
            <a:ext cx="3810795" cy="3947154"/>
            <a:chOff x="7023278" y="1391700"/>
            <a:chExt cx="3810795" cy="3947154"/>
          </a:xfrm>
        </p:grpSpPr>
        <p:sp>
          <p:nvSpPr>
            <p:cNvPr id="10" name="文本框 9"/>
            <p:cNvSpPr txBox="1"/>
            <p:nvPr/>
          </p:nvSpPr>
          <p:spPr>
            <a:xfrm>
              <a:off x="7065850" y="1391700"/>
              <a:ext cx="80021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800" dirty="0">
                  <a:solidFill>
                    <a:srgbClr val="3F3F3F"/>
                  </a:solidFill>
                  <a:latin typeface="Yu Gothic UI Light" panose="020B0300000000000000" pitchFamily="34" charset="-128"/>
                  <a:ea typeface="Yu Gothic UI Light" panose="020B0300000000000000" pitchFamily="34" charset="-128"/>
                </a:rPr>
                <a:t>01</a:t>
              </a:r>
              <a:endParaRPr lang="zh-CN" altLang="en-US" sz="4800" dirty="0">
                <a:solidFill>
                  <a:srgbClr val="3F3F3F"/>
                </a:solidFill>
                <a:latin typeface="Yu Gothic UI Light" panose="020B0300000000000000" pitchFamily="34" charset="-128"/>
                <a:ea typeface="Yu Gothic UI Light" panose="020B0300000000000000" pitchFamily="34" charset="-128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7776826" y="1544777"/>
              <a:ext cx="3057247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2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变量、名字和对象</a:t>
              </a:r>
              <a:endParaRPr lang="en-US" altLang="zh-CN" sz="2800" dirty="0">
                <a:solidFill>
                  <a:srgbClr val="292A2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cxnSp>
          <p:nvCxnSpPr>
            <p:cNvPr id="14" name="直接连接符 13"/>
            <p:cNvCxnSpPr/>
            <p:nvPr/>
          </p:nvCxnSpPr>
          <p:spPr>
            <a:xfrm>
              <a:off x="7852351" y="1484034"/>
              <a:ext cx="0" cy="646331"/>
            </a:xfrm>
            <a:prstGeom prst="line">
              <a:avLst/>
            </a:prstGeom>
            <a:ln>
              <a:solidFill>
                <a:srgbClr val="3A3A3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" name="组合 15"/>
            <p:cNvGrpSpPr/>
            <p:nvPr/>
          </p:nvGrpSpPr>
          <p:grpSpPr>
            <a:xfrm>
              <a:off x="7065850" y="2408117"/>
              <a:ext cx="1613787" cy="830997"/>
              <a:chOff x="1469019" y="899158"/>
              <a:chExt cx="1613787" cy="830997"/>
            </a:xfrm>
          </p:grpSpPr>
          <p:sp>
            <p:nvSpPr>
              <p:cNvPr id="17" name="文本框 16"/>
              <p:cNvSpPr txBox="1"/>
              <p:nvPr/>
            </p:nvSpPr>
            <p:spPr>
              <a:xfrm>
                <a:off x="1469019" y="899158"/>
                <a:ext cx="829073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800" dirty="0">
                    <a:solidFill>
                      <a:srgbClr val="292A24"/>
                    </a:solidFill>
                    <a:latin typeface="Yu Gothic UI Light" panose="020B0300000000000000" pitchFamily="34" charset="-128"/>
                    <a:ea typeface="Yu Gothic UI Light" panose="020B0300000000000000" pitchFamily="34" charset="-128"/>
                  </a:rPr>
                  <a:t>02</a:t>
                </a:r>
                <a:endParaRPr lang="zh-CN" altLang="en-US" sz="4800" dirty="0">
                  <a:solidFill>
                    <a:srgbClr val="292A24"/>
                  </a:solidFill>
                  <a:latin typeface="Yu Gothic UI Light" panose="020B0300000000000000" pitchFamily="34" charset="-128"/>
                  <a:ea typeface="Yu Gothic UI Light" panose="020B0300000000000000" pitchFamily="34" charset="-128"/>
                </a:endParaRPr>
              </a:p>
            </p:txBody>
          </p:sp>
          <p:sp>
            <p:nvSpPr>
              <p:cNvPr id="18" name="矩形 17"/>
              <p:cNvSpPr/>
              <p:nvPr/>
            </p:nvSpPr>
            <p:spPr>
              <a:xfrm>
                <a:off x="2179995" y="1023630"/>
                <a:ext cx="90281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 algn="ctr"/>
                <a:r>
                  <a:rPr lang="zh-CN" altLang="en-US" sz="28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数字</a:t>
                </a:r>
                <a:endParaRPr lang="en-US" altLang="zh-CN" sz="2800" dirty="0">
                  <a:solidFill>
                    <a:srgbClr val="292A2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cxnSp>
            <p:nvCxnSpPr>
              <p:cNvPr id="20" name="直接连接符 19"/>
              <p:cNvCxnSpPr/>
              <p:nvPr/>
            </p:nvCxnSpPr>
            <p:spPr>
              <a:xfrm>
                <a:off x="2255520" y="991492"/>
                <a:ext cx="0" cy="646331"/>
              </a:xfrm>
              <a:prstGeom prst="line">
                <a:avLst/>
              </a:prstGeom>
              <a:ln>
                <a:solidFill>
                  <a:srgbClr val="3A3A3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7" name="文本框 26"/>
            <p:cNvSpPr txBox="1"/>
            <p:nvPr/>
          </p:nvSpPr>
          <p:spPr>
            <a:xfrm>
              <a:off x="7075468" y="3449934"/>
              <a:ext cx="81945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800" dirty="0">
                  <a:solidFill>
                    <a:srgbClr val="3F3F3F"/>
                  </a:solidFill>
                  <a:latin typeface="Yu Gothic UI Light" panose="020B0300000000000000" pitchFamily="34" charset="-128"/>
                  <a:ea typeface="Yu Gothic UI Light" panose="020B0300000000000000" pitchFamily="34" charset="-128"/>
                </a:rPr>
                <a:t>03</a:t>
              </a:r>
              <a:endParaRPr lang="zh-CN" altLang="en-US" sz="4800" dirty="0">
                <a:solidFill>
                  <a:srgbClr val="3F3F3F"/>
                </a:solidFill>
                <a:latin typeface="Yu Gothic UI Light" panose="020B0300000000000000" pitchFamily="34" charset="-128"/>
                <a:ea typeface="Yu Gothic UI Light" panose="020B0300000000000000" pitchFamily="34" charset="-128"/>
              </a:endParaRPr>
            </a:p>
          </p:txBody>
        </p:sp>
        <p:sp>
          <p:nvSpPr>
            <p:cNvPr id="28" name="矩形 27"/>
            <p:cNvSpPr/>
            <p:nvPr/>
          </p:nvSpPr>
          <p:spPr>
            <a:xfrm>
              <a:off x="7776826" y="3634749"/>
              <a:ext cx="1261885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zh-CN" altLang="en-US" sz="2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字符串</a:t>
              </a:r>
              <a:endParaRPr lang="en-US" altLang="zh-CN" sz="2800" dirty="0">
                <a:solidFill>
                  <a:srgbClr val="292A2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cxnSp>
          <p:nvCxnSpPr>
            <p:cNvPr id="30" name="直接连接符 29"/>
            <p:cNvCxnSpPr/>
            <p:nvPr/>
          </p:nvCxnSpPr>
          <p:spPr>
            <a:xfrm>
              <a:off x="7852351" y="3573194"/>
              <a:ext cx="0" cy="646331"/>
            </a:xfrm>
            <a:prstGeom prst="line">
              <a:avLst/>
            </a:prstGeom>
            <a:ln>
              <a:solidFill>
                <a:srgbClr val="3A3A3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文本框 30"/>
            <p:cNvSpPr txBox="1"/>
            <p:nvPr/>
          </p:nvSpPr>
          <p:spPr>
            <a:xfrm>
              <a:off x="7023278" y="4507857"/>
              <a:ext cx="82907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800" dirty="0">
                  <a:solidFill>
                    <a:srgbClr val="3F3F3F"/>
                  </a:solidFill>
                  <a:latin typeface="Yu Gothic UI Light" panose="020B0300000000000000" pitchFamily="34" charset="-128"/>
                  <a:ea typeface="Yu Gothic UI Light" panose="020B0300000000000000" pitchFamily="34" charset="-128"/>
                </a:rPr>
                <a:t>04</a:t>
              </a:r>
              <a:endParaRPr lang="zh-CN" altLang="en-US" sz="4800" dirty="0">
                <a:solidFill>
                  <a:srgbClr val="3F3F3F"/>
                </a:solidFill>
                <a:latin typeface="Yu Gothic UI Light" panose="020B0300000000000000" pitchFamily="34" charset="-128"/>
                <a:ea typeface="Yu Gothic UI Light" panose="020B0300000000000000" pitchFamily="34" charset="-128"/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7776825" y="4676566"/>
              <a:ext cx="902811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zh-CN" altLang="en-US" sz="2800" dirty="0">
                  <a:solidFill>
                    <a:srgbClr val="292A24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练习</a:t>
              </a:r>
              <a:endParaRPr lang="en-US" altLang="zh-CN" sz="2800" dirty="0">
                <a:solidFill>
                  <a:srgbClr val="292A24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cxnSp>
          <p:nvCxnSpPr>
            <p:cNvPr id="34" name="直接连接符 33"/>
            <p:cNvCxnSpPr/>
            <p:nvPr/>
          </p:nvCxnSpPr>
          <p:spPr>
            <a:xfrm>
              <a:off x="7848182" y="4653825"/>
              <a:ext cx="0" cy="646331"/>
            </a:xfrm>
            <a:prstGeom prst="line">
              <a:avLst/>
            </a:prstGeom>
            <a:ln>
              <a:solidFill>
                <a:srgbClr val="3A3A3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09540546-DFF7-40FD-A055-73FAD900493C}"/>
              </a:ext>
            </a:extLst>
          </p:cNvPr>
          <p:cNvGrpSpPr/>
          <p:nvPr/>
        </p:nvGrpSpPr>
        <p:grpSpPr>
          <a:xfrm>
            <a:off x="3106840" y="1020732"/>
            <a:ext cx="1941410" cy="5176799"/>
            <a:chOff x="2607411" y="543485"/>
            <a:chExt cx="1941410" cy="5176799"/>
          </a:xfrm>
        </p:grpSpPr>
        <p:sp>
          <p:nvSpPr>
            <p:cNvPr id="49" name="PA_MH_Others_1">
              <a:extLst>
                <a:ext uri="{FF2B5EF4-FFF2-40B4-BE49-F238E27FC236}">
                  <a16:creationId xmlns:a16="http://schemas.microsoft.com/office/drawing/2014/main" id="{7E2D2E5E-06F5-4706-9B07-88D0AE7C398C}"/>
                </a:ext>
              </a:extLst>
            </p:cNvPr>
            <p:cNvSpPr txBox="1">
              <a:spLocks noChangeArrowheads="1"/>
            </p:cNvSpPr>
            <p:nvPr>
              <p:custDataLst>
                <p:tags r:id="rId1"/>
              </p:custDataLst>
            </p:nvPr>
          </p:nvSpPr>
          <p:spPr bwMode="auto">
            <a:xfrm>
              <a:off x="3624453" y="2195712"/>
              <a:ext cx="860113" cy="35245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eaVert">
              <a:noAutofit/>
            </a:bodyPr>
            <a:lstStyle>
              <a:lvl1pPr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altLang="zh-CN" sz="6257" b="0" i="0" u="none" strike="noStrike" kern="1200" cap="none" spc="0" normalizeH="0" baseline="0" noProof="0" dirty="0">
                  <a:ln>
                    <a:noFill/>
                  </a:ln>
                  <a:solidFill>
                    <a:srgbClr val="292A24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  <a:sym typeface="Arial" panose="020B0604020202020204" pitchFamily="34" charset="0"/>
                </a:rPr>
                <a:t>Contents</a:t>
              </a:r>
            </a:p>
          </p:txBody>
        </p:sp>
        <p:sp>
          <p:nvSpPr>
            <p:cNvPr id="50" name="PA_MH_Others_2">
              <a:extLst>
                <a:ext uri="{FF2B5EF4-FFF2-40B4-BE49-F238E27FC236}">
                  <a16:creationId xmlns:a16="http://schemas.microsoft.com/office/drawing/2014/main" id="{C790045C-FBEC-4C4A-AA0D-69D525794701}"/>
                </a:ext>
              </a:extLst>
            </p:cNvPr>
            <p:cNvSpPr>
              <a:spLocks noChangeArrowheads="1"/>
            </p:cNvSpPr>
            <p:nvPr>
              <p:custDataLst>
                <p:tags r:id="rId2"/>
              </p:custDataLst>
            </p:nvPr>
          </p:nvSpPr>
          <p:spPr bwMode="auto">
            <a:xfrm>
              <a:off x="3096933" y="543485"/>
              <a:ext cx="1451888" cy="1563854"/>
            </a:xfrm>
            <a:prstGeom prst="ellipse">
              <a:avLst/>
            </a:prstGeom>
            <a:noFill/>
            <a:ln>
              <a:noFill/>
            </a:ln>
            <a:extLst/>
          </p:spPr>
          <p:txBody>
            <a:bodyPr lIns="0" tIns="0" rIns="0" bIns="0" anchor="ctr">
              <a:noAutofit/>
            </a:bodyPr>
            <a:lstStyle>
              <a:lvl1pPr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zh-CN" altLang="en-US" sz="9101" b="1" i="0" u="none" strike="noStrike" kern="1200" cap="none" spc="0" normalizeH="0" baseline="0" noProof="0" dirty="0">
                  <a:ln>
                    <a:noFill/>
                  </a:ln>
                  <a:solidFill>
                    <a:srgbClr val="58A4FF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  <a:sym typeface="Arial" panose="020B0604020202020204" pitchFamily="34" charset="0"/>
                </a:rPr>
                <a:t>目</a:t>
              </a:r>
              <a:endParaRPr kumimoji="0" lang="zh-CN" altLang="en-US" sz="379" b="1" i="0" u="none" strike="noStrike" kern="1200" cap="none" spc="0" normalizeH="0" baseline="0" noProof="0" dirty="0">
                <a:ln>
                  <a:noFill/>
                </a:ln>
                <a:solidFill>
                  <a:srgbClr val="58A4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51" name="PA_MH_Others_3">
              <a:extLst>
                <a:ext uri="{FF2B5EF4-FFF2-40B4-BE49-F238E27FC236}">
                  <a16:creationId xmlns:a16="http://schemas.microsoft.com/office/drawing/2014/main" id="{27BDDB58-C074-47A1-AB94-F8C652F8786C}"/>
                </a:ext>
              </a:extLst>
            </p:cNvPr>
            <p:cNvSpPr>
              <a:spLocks noChangeArrowheads="1"/>
            </p:cNvSpPr>
            <p:nvPr>
              <p:custDataLst>
                <p:tags r:id="rId3"/>
              </p:custDataLst>
            </p:nvPr>
          </p:nvSpPr>
          <p:spPr bwMode="auto">
            <a:xfrm>
              <a:off x="2607411" y="1985005"/>
              <a:ext cx="979047" cy="979047"/>
            </a:xfrm>
            <a:prstGeom prst="ellips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>
              <a:noAutofit/>
            </a:bodyPr>
            <a:lstStyle>
              <a:lvl1pPr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zh-CN" altLang="en-US" sz="6598" b="1" i="0" u="none" strike="noStrike" kern="1200" cap="none" spc="0" normalizeH="0" baseline="0" noProof="0" dirty="0">
                  <a:ln>
                    <a:noFill/>
                  </a:ln>
                  <a:solidFill>
                    <a:srgbClr val="292A24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  <a:sym typeface="Arial" panose="020B0604020202020204" pitchFamily="34" charset="0"/>
                </a:rPr>
                <a:t>录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510690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337BF596-A1C3-4E11-838C-01D2C6CC79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1223936" y="5742560"/>
            <a:ext cx="1637954" cy="1637954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AAF52F5C-0056-4047-9A23-90499F44D727}"/>
              </a:ext>
            </a:extLst>
          </p:cNvPr>
          <p:cNvSpPr/>
          <p:nvPr/>
        </p:nvSpPr>
        <p:spPr>
          <a:xfrm>
            <a:off x="1551400" y="1317862"/>
            <a:ext cx="9760085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如果你尝试通过单独的单双引号创建多行字符串，在你完成第一行并按下回车时，</a:t>
            </a:r>
            <a:r>
              <a:rPr lang="en-US" altLang="zh-CN" dirty="0"/>
              <a:t>Python</a:t>
            </a:r>
          </a:p>
          <a:p>
            <a:r>
              <a:rPr lang="zh-CN" altLang="en-US" dirty="0"/>
              <a:t>会弹出错误提示：</a:t>
            </a:r>
            <a:endParaRPr lang="en-US" altLang="zh-CN" dirty="0"/>
          </a:p>
          <a:p>
            <a:r>
              <a:rPr lang="en-US" altLang="zh-CN" dirty="0"/>
              <a:t>&gt;&gt;&gt; </a:t>
            </a:r>
            <a:r>
              <a:rPr lang="en-US" altLang="zh-CN" dirty="0" err="1"/>
              <a:t>ppoem</a:t>
            </a:r>
            <a:r>
              <a:rPr lang="en-US" altLang="zh-CN" dirty="0"/>
              <a:t> = 'There was a young lady of Norway,</a:t>
            </a:r>
          </a:p>
          <a:p>
            <a:r>
              <a:rPr lang="en-US" altLang="zh-CN" dirty="0"/>
              <a:t> File "&lt;stdin&gt;", line 1</a:t>
            </a:r>
          </a:p>
          <a:p>
            <a:r>
              <a:rPr lang="en-US" altLang="zh-CN" dirty="0"/>
              <a:t> poem = 'There was a young lady of Norway,</a:t>
            </a:r>
          </a:p>
          <a:p>
            <a:r>
              <a:rPr lang="en-US" altLang="zh-CN" dirty="0"/>
              <a:t> ^</a:t>
            </a:r>
          </a:p>
          <a:p>
            <a:r>
              <a:rPr lang="en-US" altLang="zh-CN" dirty="0" err="1"/>
              <a:t>SyntaxError</a:t>
            </a:r>
            <a:r>
              <a:rPr lang="en-US" altLang="zh-CN" dirty="0"/>
              <a:t>: EOL while scanning string literal</a:t>
            </a:r>
          </a:p>
          <a:p>
            <a:r>
              <a:rPr lang="en-US" altLang="zh-CN" dirty="0"/>
              <a:t>&gt;&gt;&gt;</a:t>
            </a:r>
          </a:p>
          <a:p>
            <a:r>
              <a:rPr lang="zh-CN" altLang="en-US" dirty="0"/>
              <a:t>在三元引号包裹的字符串中，每行的换行符以及行首或行末的空格都会被保留：</a:t>
            </a:r>
          </a:p>
          <a:p>
            <a:r>
              <a:rPr lang="en-US" altLang="zh-CN" dirty="0"/>
              <a:t>&gt;&gt;&gt; poem2 = '''I do not like thee, Doctor Fell.</a:t>
            </a:r>
          </a:p>
          <a:p>
            <a:r>
              <a:rPr lang="en-US" altLang="zh-CN" dirty="0"/>
              <a:t>... The reason why, I cannot tell.</a:t>
            </a:r>
          </a:p>
          <a:p>
            <a:r>
              <a:rPr lang="en-US" altLang="zh-CN" dirty="0"/>
              <a:t>... But this I know, and know full well:</a:t>
            </a:r>
          </a:p>
          <a:p>
            <a:r>
              <a:rPr lang="en-US" altLang="zh-CN" dirty="0"/>
              <a:t>... I do not like thee, Doctor Fell.</a:t>
            </a:r>
          </a:p>
          <a:p>
            <a:r>
              <a:rPr lang="en-US" altLang="zh-CN" dirty="0"/>
              <a:t>... '''</a:t>
            </a:r>
          </a:p>
          <a:p>
            <a:r>
              <a:rPr lang="en-US" altLang="zh-CN" dirty="0"/>
              <a:t>&gt;&gt;&gt; print(poem2)</a:t>
            </a:r>
          </a:p>
          <a:p>
            <a:r>
              <a:rPr lang="en-US" altLang="zh-CN" dirty="0"/>
              <a:t>I do not like thee, Doctor Fell.</a:t>
            </a:r>
          </a:p>
          <a:p>
            <a:r>
              <a:rPr lang="en-US" altLang="zh-CN" dirty="0"/>
              <a:t> The reason why, I cannot tell.</a:t>
            </a:r>
          </a:p>
          <a:p>
            <a:r>
              <a:rPr lang="en-US" altLang="zh-CN" dirty="0"/>
              <a:t> But this I know, and know full well:</a:t>
            </a:r>
          </a:p>
          <a:p>
            <a:r>
              <a:rPr lang="en-US" altLang="zh-CN" dirty="0"/>
              <a:t> I do not like thee, Doctor Fell.</a:t>
            </a:r>
          </a:p>
          <a:p>
            <a:r>
              <a:rPr lang="en-US" altLang="zh-CN" dirty="0"/>
              <a:t>&gt;&gt;&gt;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4BB0DDF7-232E-4A09-962B-9D3F7D9A0160}"/>
              </a:ext>
            </a:extLst>
          </p:cNvPr>
          <p:cNvSpPr/>
          <p:nvPr/>
        </p:nvSpPr>
        <p:spPr>
          <a:xfrm>
            <a:off x="1519136" y="1317862"/>
            <a:ext cx="9153727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值得注意的是，</a:t>
            </a:r>
            <a:r>
              <a:rPr lang="en-US" altLang="zh-CN" dirty="0"/>
              <a:t>print() </a:t>
            </a:r>
            <a:r>
              <a:rPr lang="zh-CN" altLang="en-US" dirty="0"/>
              <a:t>函数的输出与交互式解释器的自动响应输出存在一些差异：</a:t>
            </a:r>
          </a:p>
          <a:p>
            <a:r>
              <a:rPr lang="en-US" altLang="zh-CN" dirty="0"/>
              <a:t>&gt;&gt;&gt; poem2</a:t>
            </a:r>
          </a:p>
          <a:p>
            <a:r>
              <a:rPr lang="en-US" altLang="zh-CN" dirty="0"/>
              <a:t>'I do not like thee, Doctor Fell.\n The reason why, I cannot tell.\n But</a:t>
            </a:r>
          </a:p>
          <a:p>
            <a:r>
              <a:rPr lang="en-US" altLang="zh-CN" dirty="0"/>
              <a:t>this I know, and know full well:\n I do not like thee, Doctor Fell.\n'</a:t>
            </a:r>
          </a:p>
          <a:p>
            <a:r>
              <a:rPr lang="en-US" altLang="zh-CN" dirty="0"/>
              <a:t>print() </a:t>
            </a:r>
            <a:r>
              <a:rPr lang="zh-CN" altLang="en-US" dirty="0"/>
              <a:t>会把包裹字符串的引号截去，仅输出其实际内容，易于阅读。它还会自动地在各</a:t>
            </a:r>
          </a:p>
          <a:p>
            <a:r>
              <a:rPr lang="zh-CN" altLang="en-US" dirty="0"/>
              <a:t>个输出部分之间添加空格，并在所有输出的最后添加换行符：</a:t>
            </a:r>
          </a:p>
          <a:p>
            <a:r>
              <a:rPr lang="en-US" altLang="zh-CN" dirty="0"/>
              <a:t>&gt;&gt;&gt; print(99, 'bottles', 'would be enough.')</a:t>
            </a:r>
          </a:p>
          <a:p>
            <a:r>
              <a:rPr lang="en-US" altLang="zh-CN" dirty="0"/>
              <a:t>99 bottles would be enough.</a:t>
            </a:r>
          </a:p>
          <a:p>
            <a:r>
              <a:rPr lang="zh-CN" altLang="en-US" dirty="0"/>
              <a:t>如果你不希望 </a:t>
            </a:r>
            <a:r>
              <a:rPr lang="en-US" altLang="zh-CN" dirty="0"/>
              <a:t>print() </a:t>
            </a:r>
            <a:r>
              <a:rPr lang="zh-CN" altLang="en-US" dirty="0"/>
              <a:t>自动添加空格或换行，随后将学会如何避免它们。</a:t>
            </a:r>
          </a:p>
          <a:p>
            <a:r>
              <a:rPr lang="zh-CN" altLang="en-US" dirty="0"/>
              <a:t>解释器可以打印字符串以及像 </a:t>
            </a:r>
            <a:r>
              <a:rPr lang="en-US" altLang="zh-CN" dirty="0"/>
              <a:t>\n </a:t>
            </a:r>
            <a:r>
              <a:rPr lang="zh-CN" altLang="en-US" dirty="0"/>
              <a:t>的转义符。你可以使用前面提到的任意一种方法创建一个空串：</a:t>
            </a:r>
          </a:p>
          <a:p>
            <a:r>
              <a:rPr lang="en-US" altLang="zh-CN" dirty="0"/>
              <a:t>&gt;&gt;&gt; ''</a:t>
            </a:r>
          </a:p>
          <a:p>
            <a:r>
              <a:rPr lang="en-US" altLang="zh-CN" dirty="0"/>
              <a:t>''</a:t>
            </a:r>
          </a:p>
          <a:p>
            <a:r>
              <a:rPr lang="en-US" altLang="zh-CN" dirty="0"/>
              <a:t>&gt;&gt;&gt; ""</a:t>
            </a:r>
          </a:p>
          <a:p>
            <a:r>
              <a:rPr lang="en-US" altLang="zh-CN" dirty="0"/>
              <a:t>''</a:t>
            </a:r>
          </a:p>
          <a:p>
            <a:r>
              <a:rPr lang="en-US" altLang="zh-CN" dirty="0"/>
              <a:t>&gt;&gt;&gt; ''''''</a:t>
            </a:r>
          </a:p>
          <a:p>
            <a:r>
              <a:rPr lang="en-US" altLang="zh-CN" dirty="0"/>
              <a:t>''</a:t>
            </a:r>
          </a:p>
          <a:p>
            <a:r>
              <a:rPr lang="en-US" altLang="zh-CN" dirty="0"/>
              <a:t>&gt;&gt;&gt; """"""</a:t>
            </a:r>
          </a:p>
          <a:p>
            <a:r>
              <a:rPr lang="en-US" altLang="zh-CN" dirty="0"/>
              <a:t>''</a:t>
            </a:r>
          </a:p>
          <a:p>
            <a:r>
              <a:rPr lang="en-US" altLang="zh-CN" dirty="0"/>
              <a:t>&gt;&gt;&gt;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19474A33-9367-4B0F-87D1-9988659D940C}"/>
              </a:ext>
            </a:extLst>
          </p:cNvPr>
          <p:cNvSpPr/>
          <p:nvPr/>
        </p:nvSpPr>
        <p:spPr>
          <a:xfrm>
            <a:off x="1312421" y="2782904"/>
            <a:ext cx="9567155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为什么会用到空字符串？有些时候你想要创建的字符串可能源自另一字符串的内容，这时需要先创建一个空白的模板，也就是一个空字符串。</a:t>
            </a:r>
          </a:p>
          <a:p>
            <a:r>
              <a:rPr lang="en-US" altLang="zh-CN" dirty="0"/>
              <a:t>&gt;&gt;&gt; bottles = 99</a:t>
            </a:r>
          </a:p>
          <a:p>
            <a:r>
              <a:rPr lang="en-US" altLang="zh-CN" dirty="0"/>
              <a:t>&gt;&gt;&gt; base = ''</a:t>
            </a:r>
            <a:r>
              <a:rPr lang="zh-CN" altLang="en-US" dirty="0"/>
              <a:t>我</a:t>
            </a:r>
            <a:r>
              <a:rPr lang="en-US" altLang="zh-CN" dirty="0"/>
              <a:t>:&gt;&gt;&gt; </a:t>
            </a:r>
            <a:r>
              <a:rPr lang="en-US" altLang="zh-CN" dirty="0" err="1"/>
              <a:t>bbase</a:t>
            </a:r>
            <a:r>
              <a:rPr lang="en-US" altLang="zh-CN" dirty="0"/>
              <a:t> += 'current inventory: '</a:t>
            </a:r>
          </a:p>
          <a:p>
            <a:r>
              <a:rPr lang="en-US" altLang="zh-CN" dirty="0"/>
              <a:t>&gt;&gt;&gt; base += str(bottles)</a:t>
            </a:r>
          </a:p>
          <a:p>
            <a:r>
              <a:rPr lang="en-US" altLang="zh-CN" dirty="0"/>
              <a:t>&gt;&gt;&gt; base</a:t>
            </a:r>
          </a:p>
          <a:p>
            <a:r>
              <a:rPr lang="en-US" altLang="zh-CN" dirty="0"/>
              <a:t>'current inventory: 99'</a:t>
            </a:r>
          </a:p>
        </p:txBody>
      </p:sp>
    </p:spTree>
    <p:extLst>
      <p:ext uri="{BB962C8B-B14F-4D97-AF65-F5344CB8AC3E}">
        <p14:creationId xmlns:p14="http://schemas.microsoft.com/office/powerpoint/2010/main" val="394342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3" grpId="1"/>
      <p:bldP spid="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337BF596-A1C3-4E11-838C-01D2C6CC79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3936" y="5742560"/>
            <a:ext cx="1637954" cy="1637954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4844CAEC-64BF-4948-B707-5888147612CA}"/>
              </a:ext>
            </a:extLst>
          </p:cNvPr>
          <p:cNvSpPr/>
          <p:nvPr/>
        </p:nvSpPr>
        <p:spPr>
          <a:xfrm>
            <a:off x="1511030" y="1762064"/>
            <a:ext cx="88392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使用 </a:t>
            </a:r>
            <a:r>
              <a:rPr lang="en-US" altLang="zh-CN" dirty="0"/>
              <a:t>str() </a:t>
            </a:r>
            <a:r>
              <a:rPr lang="zh-CN" altLang="en-US" dirty="0"/>
              <a:t>可以将其他 </a:t>
            </a:r>
            <a:r>
              <a:rPr lang="en-US" altLang="zh-CN" dirty="0"/>
              <a:t>Python </a:t>
            </a:r>
            <a:r>
              <a:rPr lang="zh-CN" altLang="en-US" dirty="0"/>
              <a:t>数据类型转换为字符串：</a:t>
            </a:r>
          </a:p>
          <a:p>
            <a:r>
              <a:rPr lang="en-US" altLang="zh-CN" dirty="0"/>
              <a:t>&gt;&gt;&gt; str(98.6)</a:t>
            </a:r>
          </a:p>
          <a:p>
            <a:r>
              <a:rPr lang="en-US" altLang="zh-CN" dirty="0"/>
              <a:t>'98.6'</a:t>
            </a:r>
          </a:p>
          <a:p>
            <a:r>
              <a:rPr lang="en-US" altLang="zh-CN" dirty="0"/>
              <a:t>&gt;&gt;&gt; str(1.0e4)</a:t>
            </a:r>
          </a:p>
          <a:p>
            <a:r>
              <a:rPr lang="en-US" altLang="zh-CN" dirty="0"/>
              <a:t>'10000.0'</a:t>
            </a:r>
          </a:p>
          <a:p>
            <a:r>
              <a:rPr lang="en-US" altLang="zh-CN" dirty="0"/>
              <a:t>&gt;&gt;&gt; str(True)</a:t>
            </a:r>
          </a:p>
          <a:p>
            <a:r>
              <a:rPr lang="en-US" altLang="zh-CN" dirty="0"/>
              <a:t>'True'</a:t>
            </a:r>
          </a:p>
          <a:p>
            <a:r>
              <a:rPr lang="zh-CN" altLang="en-US" dirty="0"/>
              <a:t>当你调用 </a:t>
            </a:r>
            <a:r>
              <a:rPr lang="en-US" altLang="zh-CN" dirty="0"/>
              <a:t>print() </a:t>
            </a:r>
            <a:r>
              <a:rPr lang="zh-CN" altLang="en-US" dirty="0"/>
              <a:t>函数或者进行字符串差值（</a:t>
            </a:r>
            <a:r>
              <a:rPr lang="en-US" altLang="zh-CN" dirty="0"/>
              <a:t>string interpolation</a:t>
            </a:r>
            <a:r>
              <a:rPr lang="zh-CN" altLang="en-US" dirty="0"/>
              <a:t>）时，</a:t>
            </a:r>
            <a:r>
              <a:rPr lang="en-US" altLang="zh-CN" dirty="0"/>
              <a:t>Python </a:t>
            </a:r>
            <a:r>
              <a:rPr lang="zh-CN" altLang="en-US" dirty="0"/>
              <a:t>内部会自动使用 </a:t>
            </a:r>
            <a:r>
              <a:rPr lang="en-US" altLang="zh-CN" dirty="0"/>
              <a:t>str() </a:t>
            </a:r>
            <a:r>
              <a:rPr lang="zh-CN" altLang="en-US" dirty="0"/>
              <a:t>将非字符串对象转换为字符串。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4CCB50A-08C9-469E-9B95-0D212F31D65F}"/>
              </a:ext>
            </a:extLst>
          </p:cNvPr>
          <p:cNvSpPr/>
          <p:nvPr/>
        </p:nvSpPr>
        <p:spPr>
          <a:xfrm>
            <a:off x="2593853" y="481678"/>
            <a:ext cx="463941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dirty="0"/>
              <a:t>使用</a:t>
            </a:r>
            <a:r>
              <a:rPr lang="en-US" altLang="zh-CN" sz="3600" dirty="0"/>
              <a:t>str()</a:t>
            </a:r>
            <a:r>
              <a:rPr lang="zh-CN" altLang="en-US" sz="3600" dirty="0"/>
              <a:t>进行类型转换</a:t>
            </a:r>
          </a:p>
        </p:txBody>
      </p:sp>
    </p:spTree>
    <p:extLst>
      <p:ext uri="{BB962C8B-B14F-4D97-AF65-F5344CB8AC3E}">
        <p14:creationId xmlns:p14="http://schemas.microsoft.com/office/powerpoint/2010/main" val="1820639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337BF596-A1C3-4E11-838C-01D2C6CC79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1223936" y="5742560"/>
            <a:ext cx="1637954" cy="1637954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73EAB2B5-31B7-4256-8552-3A3049124F52}"/>
              </a:ext>
            </a:extLst>
          </p:cNvPr>
          <p:cNvSpPr/>
          <p:nvPr/>
        </p:nvSpPr>
        <p:spPr>
          <a:xfrm>
            <a:off x="2405973" y="1206224"/>
            <a:ext cx="8518187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Python </a:t>
            </a:r>
            <a:r>
              <a:rPr lang="zh-CN" altLang="en-US" dirty="0"/>
              <a:t>允许你对某些字符进行转义操作，以此来实现一些难以单纯用字符描述的效果。在字符的前面添加反斜线符号 </a:t>
            </a:r>
            <a:r>
              <a:rPr lang="en-US" altLang="zh-CN" dirty="0"/>
              <a:t>\ </a:t>
            </a:r>
            <a:r>
              <a:rPr lang="zh-CN" altLang="en-US" dirty="0"/>
              <a:t>会使该字符的意义发生改变。最常见的转义符是 </a:t>
            </a:r>
            <a:r>
              <a:rPr lang="en-US" altLang="zh-CN" dirty="0"/>
              <a:t>\n</a:t>
            </a:r>
            <a:r>
              <a:rPr lang="zh-CN" altLang="en-US" dirty="0"/>
              <a:t>，它代表换行符，便于你在一行内创建多行字符串。</a:t>
            </a:r>
          </a:p>
          <a:p>
            <a:r>
              <a:rPr lang="en-US" altLang="zh-CN" dirty="0"/>
              <a:t>&gt;&gt;&gt; palindrome = 'A man,\</a:t>
            </a:r>
            <a:r>
              <a:rPr lang="en-US" altLang="zh-CN" dirty="0" err="1"/>
              <a:t>nA</a:t>
            </a:r>
            <a:r>
              <a:rPr lang="en-US" altLang="zh-CN" dirty="0"/>
              <a:t> plan,\</a:t>
            </a:r>
            <a:r>
              <a:rPr lang="en-US" altLang="zh-CN" dirty="0" err="1"/>
              <a:t>nA</a:t>
            </a:r>
            <a:r>
              <a:rPr lang="en-US" altLang="zh-CN" dirty="0"/>
              <a:t> canal:\</a:t>
            </a:r>
            <a:r>
              <a:rPr lang="en-US" altLang="zh-CN" dirty="0" err="1"/>
              <a:t>nPanama</a:t>
            </a:r>
            <a:r>
              <a:rPr lang="en-US" altLang="zh-CN" dirty="0"/>
              <a:t>.'</a:t>
            </a:r>
          </a:p>
          <a:p>
            <a:r>
              <a:rPr lang="en-US" altLang="zh-CN" dirty="0"/>
              <a:t>&gt;&gt;&gt; print(palindrome)</a:t>
            </a:r>
          </a:p>
          <a:p>
            <a:r>
              <a:rPr lang="en-US" altLang="zh-CN" dirty="0"/>
              <a:t>A man,</a:t>
            </a:r>
          </a:p>
          <a:p>
            <a:r>
              <a:rPr lang="en-US" altLang="zh-CN" dirty="0"/>
              <a:t>A plan,</a:t>
            </a:r>
          </a:p>
          <a:p>
            <a:r>
              <a:rPr lang="en-US" altLang="zh-CN" dirty="0"/>
              <a:t>A canal:</a:t>
            </a:r>
          </a:p>
          <a:p>
            <a:r>
              <a:rPr lang="en-US" altLang="zh-CN" dirty="0"/>
              <a:t>Panama.</a:t>
            </a:r>
          </a:p>
          <a:p>
            <a:r>
              <a:rPr lang="zh-CN" altLang="en-US" dirty="0"/>
              <a:t>转义符 </a:t>
            </a:r>
            <a:r>
              <a:rPr lang="en-US" altLang="zh-CN" dirty="0"/>
              <a:t>\t</a:t>
            </a:r>
            <a:r>
              <a:rPr lang="zh-CN" altLang="en-US" dirty="0"/>
              <a:t>（</a:t>
            </a:r>
            <a:r>
              <a:rPr lang="en-US" altLang="zh-CN" dirty="0"/>
              <a:t>tab </a:t>
            </a:r>
            <a:r>
              <a:rPr lang="zh-CN" altLang="en-US" dirty="0"/>
              <a:t>制表符）常用于对齐文本，之后会经常见到：</a:t>
            </a:r>
          </a:p>
          <a:p>
            <a:r>
              <a:rPr lang="en-US" altLang="zh-CN" dirty="0"/>
              <a:t>&gt;&gt;&gt; print('\</a:t>
            </a:r>
            <a:r>
              <a:rPr lang="en-US" altLang="zh-CN" dirty="0" err="1"/>
              <a:t>tabc</a:t>
            </a:r>
            <a:r>
              <a:rPr lang="en-US" altLang="zh-CN" dirty="0"/>
              <a:t>')</a:t>
            </a:r>
          </a:p>
          <a:p>
            <a:r>
              <a:rPr lang="en-US" altLang="zh-CN" dirty="0"/>
              <a:t> </a:t>
            </a:r>
            <a:r>
              <a:rPr lang="en-US" altLang="zh-CN" dirty="0" err="1"/>
              <a:t>abc</a:t>
            </a:r>
            <a:endParaRPr lang="en-US" altLang="zh-CN" dirty="0"/>
          </a:p>
          <a:p>
            <a:r>
              <a:rPr lang="en-US" altLang="zh-CN" dirty="0"/>
              <a:t>&gt;&gt;&gt; print('a\tbc')</a:t>
            </a:r>
          </a:p>
          <a:p>
            <a:r>
              <a:rPr lang="en-US" altLang="zh-CN" dirty="0"/>
              <a:t>a </a:t>
            </a:r>
            <a:r>
              <a:rPr lang="en-US" altLang="zh-CN" dirty="0" err="1"/>
              <a:t>bc</a:t>
            </a:r>
            <a:endParaRPr lang="en-US" altLang="zh-CN" dirty="0"/>
          </a:p>
          <a:p>
            <a:r>
              <a:rPr lang="en-US" altLang="zh-CN" dirty="0"/>
              <a:t>&gt;&gt;&gt; print('ab\</a:t>
            </a:r>
            <a:r>
              <a:rPr lang="en-US" altLang="zh-CN" dirty="0" err="1"/>
              <a:t>tc</a:t>
            </a:r>
            <a:r>
              <a:rPr lang="en-US" altLang="zh-CN" dirty="0"/>
              <a:t>')</a:t>
            </a:r>
          </a:p>
          <a:p>
            <a:r>
              <a:rPr lang="en-US" altLang="zh-CN" dirty="0"/>
              <a:t>ab c</a:t>
            </a:r>
          </a:p>
          <a:p>
            <a:r>
              <a:rPr lang="en-US" altLang="zh-CN" dirty="0"/>
              <a:t>&gt;&gt;&gt; print('</a:t>
            </a:r>
            <a:r>
              <a:rPr lang="en-US" altLang="zh-CN" dirty="0" err="1"/>
              <a:t>abc</a:t>
            </a:r>
            <a:r>
              <a:rPr lang="en-US" altLang="zh-CN" dirty="0"/>
              <a:t>\t')</a:t>
            </a:r>
          </a:p>
          <a:p>
            <a:r>
              <a:rPr lang="en-US" altLang="zh-CN" dirty="0" err="1"/>
              <a:t>abc</a:t>
            </a:r>
            <a:endParaRPr lang="en-US" altLang="zh-CN" dirty="0"/>
          </a:p>
          <a:p>
            <a:endParaRPr lang="en-US" altLang="zh-CN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0E92544A-C35F-4CFC-B923-F67B747FA1B3}"/>
              </a:ext>
            </a:extLst>
          </p:cNvPr>
          <p:cNvSpPr/>
          <p:nvPr/>
        </p:nvSpPr>
        <p:spPr>
          <a:xfrm>
            <a:off x="2549780" y="296464"/>
            <a:ext cx="220284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dirty="0"/>
              <a:t>使用</a:t>
            </a:r>
            <a:r>
              <a:rPr lang="en-US" altLang="zh-CN" sz="3600" dirty="0"/>
              <a:t>\</a:t>
            </a:r>
            <a:r>
              <a:rPr lang="zh-CN" altLang="en-US" sz="3600" dirty="0"/>
              <a:t>转义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6349530-288D-4A82-9640-A3686E45DFC2}"/>
              </a:ext>
            </a:extLst>
          </p:cNvPr>
          <p:cNvSpPr/>
          <p:nvPr/>
        </p:nvSpPr>
        <p:spPr>
          <a:xfrm>
            <a:off x="2318426" y="1206224"/>
            <a:ext cx="842091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（上面例子中，最后一个字符串的末尾包含了一个制表符，当然你无法在打印的结果中看到它。）有时你可能还会用到 </a:t>
            </a:r>
            <a:r>
              <a:rPr lang="en-US" altLang="zh-CN" dirty="0"/>
              <a:t>\' </a:t>
            </a:r>
            <a:r>
              <a:rPr lang="zh-CN" altLang="en-US" dirty="0"/>
              <a:t>和 </a:t>
            </a:r>
            <a:r>
              <a:rPr lang="en-US" altLang="zh-CN" dirty="0"/>
              <a:t>\" </a:t>
            </a:r>
            <a:r>
              <a:rPr lang="zh-CN" altLang="en-US" dirty="0"/>
              <a:t>来表示单、双引号，尤其当该字符串由相同类型的引号包裹时：</a:t>
            </a:r>
          </a:p>
          <a:p>
            <a:r>
              <a:rPr lang="en-US" altLang="zh-CN" dirty="0"/>
              <a:t>&gt;&gt;&gt; testimony = "\"I did nothing!\" he said. \"Not that either! Or the other</a:t>
            </a:r>
          </a:p>
          <a:p>
            <a:r>
              <a:rPr lang="en-US" altLang="zh-CN" dirty="0"/>
              <a:t> thing.\""</a:t>
            </a:r>
          </a:p>
          <a:p>
            <a:r>
              <a:rPr lang="en-US" altLang="zh-CN" dirty="0"/>
              <a:t>&gt;&gt;&gt; print(testimony)</a:t>
            </a:r>
          </a:p>
          <a:p>
            <a:r>
              <a:rPr lang="en-US" altLang="zh-CN" dirty="0"/>
              <a:t>"I did nothing!" he said. "Not that either! Or the other thing."</a:t>
            </a:r>
          </a:p>
          <a:p>
            <a:r>
              <a:rPr lang="en-US" altLang="zh-CN" dirty="0"/>
              <a:t>&gt;&gt;&gt; fact = "The world's largest rubber duck was 54'2\" by 65'7\" by 105'"</a:t>
            </a:r>
            <a:r>
              <a:rPr lang="zh-CN" altLang="en-US" dirty="0"/>
              <a:t>我</a:t>
            </a:r>
            <a:r>
              <a:rPr lang="en-US" altLang="zh-CN" dirty="0"/>
              <a:t>:&gt;&gt;&gt; </a:t>
            </a:r>
            <a:r>
              <a:rPr lang="en-US" altLang="zh-CN" dirty="0" err="1"/>
              <a:t>pprint</a:t>
            </a:r>
            <a:r>
              <a:rPr lang="en-US" altLang="zh-CN" dirty="0"/>
              <a:t>(fact)</a:t>
            </a:r>
          </a:p>
          <a:p>
            <a:r>
              <a:rPr lang="en-US" altLang="zh-CN" dirty="0"/>
              <a:t>The world's largest rubber duck was 54'2" by 65'7" by 105'</a:t>
            </a:r>
          </a:p>
          <a:p>
            <a:r>
              <a:rPr lang="zh-CN" altLang="en-US" dirty="0"/>
              <a:t>如果你需要输出一个反斜线字符，连续输入两个反斜线即可：</a:t>
            </a:r>
          </a:p>
          <a:p>
            <a:r>
              <a:rPr lang="en-US" altLang="zh-CN" dirty="0"/>
              <a:t>&gt;&gt;&gt; speech = 'Today we honor our friend, the backslash: \\.'</a:t>
            </a:r>
          </a:p>
          <a:p>
            <a:r>
              <a:rPr lang="en-US" altLang="zh-CN" dirty="0"/>
              <a:t>&gt;&gt;&gt; print(speech)</a:t>
            </a:r>
          </a:p>
          <a:p>
            <a:r>
              <a:rPr lang="en-US" altLang="zh-CN" dirty="0"/>
              <a:t>Today we honor our friend, the backslash: \.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59006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337BF596-A1C3-4E11-838C-01D2C6CC79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3936" y="5742560"/>
            <a:ext cx="1637954" cy="1637954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DD9A2AFD-78B9-4265-AF4C-BECF0A31179A}"/>
              </a:ext>
            </a:extLst>
          </p:cNvPr>
          <p:cNvSpPr/>
          <p:nvPr/>
        </p:nvSpPr>
        <p:spPr>
          <a:xfrm>
            <a:off x="2444885" y="0"/>
            <a:ext cx="9452042" cy="72327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600" dirty="0"/>
              <a:t>使用</a:t>
            </a:r>
            <a:r>
              <a:rPr lang="en-US" altLang="zh-CN" sz="3600" dirty="0"/>
              <a:t>+</a:t>
            </a:r>
            <a:r>
              <a:rPr lang="zh-CN" altLang="en-US" sz="3600" dirty="0"/>
              <a:t>拼接</a:t>
            </a:r>
          </a:p>
          <a:p>
            <a:r>
              <a:rPr lang="zh-CN" altLang="en-US" dirty="0"/>
              <a:t>在 </a:t>
            </a:r>
            <a:r>
              <a:rPr lang="en-US" altLang="zh-CN" dirty="0"/>
              <a:t>Python </a:t>
            </a:r>
            <a:r>
              <a:rPr lang="zh-CN" altLang="en-US" dirty="0"/>
              <a:t>中，你可以使用 </a:t>
            </a:r>
            <a:r>
              <a:rPr lang="en-US" altLang="zh-CN" dirty="0"/>
              <a:t>+ </a:t>
            </a:r>
            <a:r>
              <a:rPr lang="zh-CN" altLang="en-US" dirty="0"/>
              <a:t>将多个字符串或字符串变量拼接起来，就像下面这样：</a:t>
            </a:r>
          </a:p>
          <a:p>
            <a:r>
              <a:rPr lang="en-US" altLang="zh-CN" dirty="0"/>
              <a:t>&gt;&gt;&gt; 'Release the kraken! ' + 'At once!'</a:t>
            </a:r>
          </a:p>
          <a:p>
            <a:r>
              <a:rPr lang="en-US" altLang="zh-CN" dirty="0"/>
              <a:t>'Release the kraken! At once!'</a:t>
            </a:r>
          </a:p>
          <a:p>
            <a:r>
              <a:rPr lang="zh-CN" altLang="en-US" dirty="0"/>
              <a:t>也可以直接将一个字面字符串（非字符串变量）放到另一个的后面直接实现拼接：</a:t>
            </a:r>
          </a:p>
          <a:p>
            <a:r>
              <a:rPr lang="en-US" altLang="zh-CN" dirty="0"/>
              <a:t>&gt;&gt;&gt; "My word! " "A gentleman caller!"</a:t>
            </a:r>
          </a:p>
          <a:p>
            <a:r>
              <a:rPr lang="en-US" altLang="zh-CN" dirty="0"/>
              <a:t>'My word! A gentleman caller!'</a:t>
            </a:r>
          </a:p>
          <a:p>
            <a:r>
              <a:rPr lang="zh-CN" altLang="en-US" dirty="0"/>
              <a:t>进行字符串拼接时，</a:t>
            </a:r>
            <a:r>
              <a:rPr lang="en-US" altLang="zh-CN" dirty="0"/>
              <a:t>Python </a:t>
            </a:r>
            <a:r>
              <a:rPr lang="zh-CN" altLang="en-US" dirty="0"/>
              <a:t>并不会自动为你添加空格，需要显示定义。但当我们调用</a:t>
            </a:r>
            <a:r>
              <a:rPr lang="en-US" altLang="zh-CN" dirty="0"/>
              <a:t>print() </a:t>
            </a:r>
            <a:r>
              <a:rPr lang="zh-CN" altLang="en-US" dirty="0"/>
              <a:t>进行打印时，</a:t>
            </a:r>
            <a:r>
              <a:rPr lang="en-US" altLang="zh-CN" dirty="0"/>
              <a:t>Python </a:t>
            </a:r>
            <a:r>
              <a:rPr lang="zh-CN" altLang="en-US" dirty="0"/>
              <a:t>会在各个参数之间自动添加空格并在结尾添加换行符：</a:t>
            </a:r>
          </a:p>
          <a:p>
            <a:r>
              <a:rPr lang="en-US" altLang="zh-CN" dirty="0"/>
              <a:t>&gt;&gt;&gt; a = 'Duck.'</a:t>
            </a:r>
          </a:p>
          <a:p>
            <a:r>
              <a:rPr lang="en-US" altLang="zh-CN" dirty="0"/>
              <a:t>&gt;&gt;&gt; b = a</a:t>
            </a:r>
          </a:p>
          <a:p>
            <a:r>
              <a:rPr lang="en-US" altLang="zh-CN" dirty="0"/>
              <a:t>&gt;&gt;&gt; c = 'Grey Duck!'</a:t>
            </a:r>
          </a:p>
          <a:p>
            <a:r>
              <a:rPr lang="en-US" altLang="zh-CN" dirty="0"/>
              <a:t>&gt;&gt;&gt; a + b + c</a:t>
            </a:r>
          </a:p>
          <a:p>
            <a:r>
              <a:rPr lang="en-US" altLang="zh-CN" dirty="0"/>
              <a:t>'</a:t>
            </a:r>
            <a:r>
              <a:rPr lang="en-US" altLang="zh-CN" dirty="0" err="1"/>
              <a:t>Duck.Duck.Grey</a:t>
            </a:r>
            <a:r>
              <a:rPr lang="en-US" altLang="zh-CN" dirty="0"/>
              <a:t> Duck!'</a:t>
            </a:r>
          </a:p>
          <a:p>
            <a:r>
              <a:rPr lang="en-US" altLang="zh-CN" dirty="0"/>
              <a:t>&gt;&gt;&gt; print(a, b, c)</a:t>
            </a:r>
          </a:p>
          <a:p>
            <a:r>
              <a:rPr lang="en-US" altLang="zh-CN" dirty="0"/>
              <a:t>Duck. Duck. Grey Duck!</a:t>
            </a:r>
          </a:p>
          <a:p>
            <a:r>
              <a:rPr lang="zh-CN" altLang="en-US" sz="3600" dirty="0"/>
              <a:t>使用*复制</a:t>
            </a:r>
          </a:p>
          <a:p>
            <a:r>
              <a:rPr lang="zh-CN" altLang="en-US" dirty="0"/>
              <a:t>使用 * 可以进行字符串复制。试着把下面这几行输入到交互式解释器里，看看结果是什么：</a:t>
            </a:r>
          </a:p>
          <a:p>
            <a:r>
              <a:rPr lang="en-US" altLang="zh-CN" dirty="0"/>
              <a:t>&gt;&gt;&gt; start = 'Na ' * 4 + '\n'</a:t>
            </a:r>
          </a:p>
          <a:p>
            <a:r>
              <a:rPr lang="en-US" altLang="zh-CN" dirty="0"/>
              <a:t>&gt;&gt;&gt; middle = 'Hey ' * 3 + '\n'</a:t>
            </a:r>
          </a:p>
          <a:p>
            <a:r>
              <a:rPr lang="en-US" altLang="zh-CN" dirty="0"/>
              <a:t>&gt;&gt;&gt; end = 'Goodbye.'</a:t>
            </a:r>
          </a:p>
          <a:p>
            <a:r>
              <a:rPr lang="en-US" altLang="zh-CN" dirty="0"/>
              <a:t>&gt;&gt;&gt; print(start + start + middle + end)</a:t>
            </a:r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548081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337BF596-A1C3-4E11-838C-01D2C6CC79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1223936" y="5742560"/>
            <a:ext cx="1637954" cy="1637954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D77DBCBE-A9E6-4F87-AE0E-2AB69C41D6BC}"/>
              </a:ext>
            </a:extLst>
          </p:cNvPr>
          <p:cNvSpPr/>
          <p:nvPr/>
        </p:nvSpPr>
        <p:spPr>
          <a:xfrm>
            <a:off x="1284051" y="1170868"/>
            <a:ext cx="10408596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在字符串名后面添加 </a:t>
            </a:r>
            <a:r>
              <a:rPr lang="en-US" altLang="zh-CN" dirty="0"/>
              <a:t>[ ]</a:t>
            </a:r>
            <a:r>
              <a:rPr lang="zh-CN" altLang="en-US" dirty="0"/>
              <a:t>，并在括号里指定偏移量可以提取该位置的单个字符。第一个字符</a:t>
            </a:r>
          </a:p>
          <a:p>
            <a:r>
              <a:rPr lang="zh-CN" altLang="en-US" dirty="0"/>
              <a:t>（最左侧）的偏移量为 </a:t>
            </a:r>
            <a:r>
              <a:rPr lang="en-US" altLang="zh-CN" dirty="0"/>
              <a:t>0</a:t>
            </a:r>
            <a:r>
              <a:rPr lang="zh-CN" altLang="en-US" dirty="0"/>
              <a:t>，下一个是 </a:t>
            </a:r>
            <a:r>
              <a:rPr lang="en-US" altLang="zh-CN" dirty="0"/>
              <a:t>1</a:t>
            </a:r>
            <a:r>
              <a:rPr lang="zh-CN" altLang="en-US" dirty="0"/>
              <a:t>，以此类推。最后一个字符（最右侧）的偏移量也可</a:t>
            </a:r>
          </a:p>
          <a:p>
            <a:r>
              <a:rPr lang="zh-CN" altLang="en-US" dirty="0"/>
              <a:t>以用 </a:t>
            </a:r>
            <a:r>
              <a:rPr lang="en-US" altLang="zh-CN" dirty="0"/>
              <a:t>-1 </a:t>
            </a:r>
            <a:r>
              <a:rPr lang="zh-CN" altLang="en-US" dirty="0"/>
              <a:t>表示，这样就不必从头数到尾。偏移量从右到左紧接着为 </a:t>
            </a:r>
            <a:r>
              <a:rPr lang="en-US" altLang="zh-CN" dirty="0"/>
              <a:t>-2</a:t>
            </a:r>
            <a:r>
              <a:rPr lang="zh-CN" altLang="en-US" dirty="0"/>
              <a:t>、</a:t>
            </a:r>
            <a:r>
              <a:rPr lang="en-US" altLang="zh-CN" dirty="0"/>
              <a:t>-3</a:t>
            </a:r>
            <a:r>
              <a:rPr lang="zh-CN" altLang="en-US" dirty="0"/>
              <a:t>，以此类推。</a:t>
            </a:r>
          </a:p>
          <a:p>
            <a:r>
              <a:rPr lang="en-US" altLang="zh-CN" dirty="0"/>
              <a:t>&gt;&gt;&gt; letters = '</a:t>
            </a:r>
            <a:r>
              <a:rPr lang="en-US" altLang="zh-CN" dirty="0" err="1"/>
              <a:t>abcdefghijklmnopqrstuvwxyz</a:t>
            </a:r>
            <a:r>
              <a:rPr lang="en-US" altLang="zh-CN" dirty="0"/>
              <a:t>'</a:t>
            </a:r>
          </a:p>
          <a:p>
            <a:r>
              <a:rPr lang="en-US" altLang="zh-CN" dirty="0"/>
              <a:t>&gt;&gt;&gt; letters[0]</a:t>
            </a:r>
          </a:p>
          <a:p>
            <a:r>
              <a:rPr lang="en-US" altLang="zh-CN" dirty="0"/>
              <a:t>'a'</a:t>
            </a:r>
          </a:p>
          <a:p>
            <a:r>
              <a:rPr lang="en-US" altLang="zh-CN" dirty="0"/>
              <a:t>&gt;&gt;&gt; letters[1]</a:t>
            </a:r>
            <a:r>
              <a:rPr lang="zh-CN" altLang="en-US" dirty="0"/>
              <a:t>我</a:t>
            </a:r>
            <a:r>
              <a:rPr lang="en-US" altLang="zh-CN" dirty="0"/>
              <a:t>:letters[-1]</a:t>
            </a:r>
          </a:p>
          <a:p>
            <a:r>
              <a:rPr lang="en-US" altLang="zh-CN" dirty="0"/>
              <a:t>'z'</a:t>
            </a:r>
          </a:p>
          <a:p>
            <a:r>
              <a:rPr lang="en-US" altLang="zh-CN" dirty="0"/>
              <a:t>&gt;&gt;&gt; letters[-2]</a:t>
            </a:r>
          </a:p>
          <a:p>
            <a:r>
              <a:rPr lang="en-US" altLang="zh-CN" dirty="0"/>
              <a:t>'y'</a:t>
            </a:r>
          </a:p>
          <a:p>
            <a:r>
              <a:rPr lang="en-US" altLang="zh-CN" dirty="0"/>
              <a:t>&gt;&gt;&gt; letters[25]</a:t>
            </a:r>
          </a:p>
          <a:p>
            <a:r>
              <a:rPr lang="en-US" altLang="zh-CN" dirty="0"/>
              <a:t>'z'</a:t>
            </a:r>
          </a:p>
          <a:p>
            <a:r>
              <a:rPr lang="en-US" altLang="zh-CN" dirty="0"/>
              <a:t>&gt;&gt;&gt; letters[5]</a:t>
            </a:r>
          </a:p>
          <a:p>
            <a:r>
              <a:rPr lang="en-US" altLang="zh-CN" dirty="0"/>
              <a:t>'f'</a:t>
            </a:r>
          </a:p>
          <a:p>
            <a:r>
              <a:rPr lang="zh-CN" altLang="en-US" dirty="0"/>
              <a:t>如果指定的偏移量超过了字符串的长度（记住，偏移量从 </a:t>
            </a:r>
            <a:r>
              <a:rPr lang="en-US" altLang="zh-CN" dirty="0"/>
              <a:t>0 </a:t>
            </a:r>
            <a:r>
              <a:rPr lang="zh-CN" altLang="en-US" dirty="0"/>
              <a:t>开始增加到字符串长度 </a:t>
            </a:r>
            <a:r>
              <a:rPr lang="en-US" altLang="zh-CN" dirty="0"/>
              <a:t>-1</a:t>
            </a:r>
            <a:r>
              <a:rPr lang="zh-CN" altLang="en-US" dirty="0"/>
              <a:t>），会得到一个异常提醒：</a:t>
            </a:r>
          </a:p>
          <a:p>
            <a:r>
              <a:rPr lang="en-US" altLang="zh-CN" dirty="0"/>
              <a:t>&gt;&gt;&gt; letters[100]</a:t>
            </a:r>
          </a:p>
          <a:p>
            <a:r>
              <a:rPr lang="en-US" altLang="zh-CN" dirty="0"/>
              <a:t>Traceback (most recent call last):</a:t>
            </a:r>
          </a:p>
          <a:p>
            <a:r>
              <a:rPr lang="en-US" altLang="zh-CN" dirty="0"/>
              <a:t> File "&lt;stdin&gt;", line 1, in &lt;module&gt;</a:t>
            </a:r>
          </a:p>
          <a:p>
            <a:r>
              <a:rPr lang="en-US" altLang="zh-CN" dirty="0" err="1"/>
              <a:t>IndexError</a:t>
            </a:r>
            <a:r>
              <a:rPr lang="en-US" altLang="zh-CN" dirty="0"/>
              <a:t>: string index out of range</a:t>
            </a:r>
          </a:p>
          <a:p>
            <a:endParaRPr lang="en-US" altLang="zh-CN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94C6DD4-3E0A-4935-AC20-1A46EB2910AB}"/>
              </a:ext>
            </a:extLst>
          </p:cNvPr>
          <p:cNvSpPr/>
          <p:nvPr/>
        </p:nvSpPr>
        <p:spPr>
          <a:xfrm>
            <a:off x="2592332" y="313718"/>
            <a:ext cx="299953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3200" dirty="0">
                <a:solidFill>
                  <a:prstClr val="black"/>
                </a:solidFill>
              </a:rPr>
              <a:t>使用</a:t>
            </a:r>
            <a:r>
              <a:rPr lang="en-US" altLang="zh-CN" sz="3200" dirty="0">
                <a:solidFill>
                  <a:prstClr val="black"/>
                </a:solidFill>
              </a:rPr>
              <a:t>[ ]</a:t>
            </a:r>
            <a:r>
              <a:rPr lang="zh-CN" altLang="en-US" sz="3200" dirty="0">
                <a:solidFill>
                  <a:prstClr val="black"/>
                </a:solidFill>
              </a:rPr>
              <a:t>提取字符</a:t>
            </a:r>
          </a:p>
        </p:txBody>
      </p:sp>
    </p:spTree>
    <p:extLst>
      <p:ext uri="{BB962C8B-B14F-4D97-AF65-F5344CB8AC3E}">
        <p14:creationId xmlns:p14="http://schemas.microsoft.com/office/powerpoint/2010/main" val="4218491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337BF596-A1C3-4E11-838C-01D2C6CC79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3936" y="5742560"/>
            <a:ext cx="1637954" cy="1637954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BC75B723-B800-4F07-866A-325B135CBF4E}"/>
              </a:ext>
            </a:extLst>
          </p:cNvPr>
          <p:cNvSpPr/>
          <p:nvPr/>
        </p:nvSpPr>
        <p:spPr>
          <a:xfrm>
            <a:off x="1608306" y="1495243"/>
            <a:ext cx="10064885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dirty="0">
                <a:solidFill>
                  <a:prstClr val="black"/>
                </a:solidFill>
              </a:rPr>
              <a:t>位置索引在其他序列类型（列表和元组）中的使用也是如此。由于字符串是不可变的，因此你无法直接插入字符或改变指定位置的字符。看看当我们试图将 </a:t>
            </a:r>
            <a:r>
              <a:rPr lang="en-US" altLang="zh-CN" dirty="0">
                <a:solidFill>
                  <a:prstClr val="black"/>
                </a:solidFill>
              </a:rPr>
              <a:t>'Henny' </a:t>
            </a:r>
            <a:r>
              <a:rPr lang="zh-CN" altLang="en-US" dirty="0">
                <a:solidFill>
                  <a:prstClr val="black"/>
                </a:solidFill>
              </a:rPr>
              <a:t>改变为 </a:t>
            </a:r>
            <a:r>
              <a:rPr lang="en-US" altLang="zh-CN" dirty="0">
                <a:solidFill>
                  <a:prstClr val="black"/>
                </a:solidFill>
              </a:rPr>
              <a:t>'Penny' </a:t>
            </a:r>
            <a:r>
              <a:rPr lang="zh-CN" altLang="en-US" dirty="0">
                <a:solidFill>
                  <a:prstClr val="black"/>
                </a:solidFill>
              </a:rPr>
              <a:t>时会发生什么：</a:t>
            </a:r>
          </a:p>
          <a:p>
            <a:pPr lvl="0"/>
            <a:r>
              <a:rPr lang="en-US" altLang="zh-CN" dirty="0">
                <a:solidFill>
                  <a:prstClr val="black"/>
                </a:solidFill>
              </a:rPr>
              <a:t>&gt;&gt;&gt; name = 'Henny'</a:t>
            </a:r>
          </a:p>
          <a:p>
            <a:pPr lvl="0"/>
            <a:r>
              <a:rPr lang="en-US" altLang="zh-CN" dirty="0">
                <a:solidFill>
                  <a:prstClr val="black"/>
                </a:solidFill>
              </a:rPr>
              <a:t>&gt;&gt;&gt; </a:t>
            </a:r>
            <a:r>
              <a:rPr lang="en-US" altLang="zh-CN" dirty="0" err="1">
                <a:solidFill>
                  <a:prstClr val="black"/>
                </a:solidFill>
              </a:rPr>
              <a:t>naume</a:t>
            </a:r>
            <a:r>
              <a:rPr lang="en-US" altLang="zh-CN" dirty="0">
                <a:solidFill>
                  <a:prstClr val="black"/>
                </a:solidFill>
              </a:rPr>
              <a:t>[0] = 'P'</a:t>
            </a:r>
          </a:p>
          <a:p>
            <a:pPr lvl="0"/>
            <a:r>
              <a:rPr lang="en-US" altLang="zh-CN" dirty="0">
                <a:solidFill>
                  <a:prstClr val="black"/>
                </a:solidFill>
              </a:rPr>
              <a:t>Traceback (most recent call last):</a:t>
            </a:r>
          </a:p>
          <a:p>
            <a:pPr lvl="0"/>
            <a:r>
              <a:rPr lang="en-US" altLang="zh-CN" dirty="0">
                <a:solidFill>
                  <a:prstClr val="black"/>
                </a:solidFill>
              </a:rPr>
              <a:t> File "&lt;stdin&gt;", line 1, in &lt;module&gt;</a:t>
            </a:r>
          </a:p>
          <a:p>
            <a:pPr lvl="0"/>
            <a:r>
              <a:rPr lang="en-US" altLang="zh-CN" dirty="0" err="1">
                <a:solidFill>
                  <a:prstClr val="black"/>
                </a:solidFill>
              </a:rPr>
              <a:t>TypeError</a:t>
            </a:r>
            <a:r>
              <a:rPr lang="en-US" altLang="zh-CN" dirty="0">
                <a:solidFill>
                  <a:prstClr val="black"/>
                </a:solidFill>
              </a:rPr>
              <a:t>: 'str' object does not support item assignment</a:t>
            </a:r>
          </a:p>
          <a:p>
            <a:pPr lvl="0"/>
            <a:r>
              <a:rPr lang="zh-CN" altLang="en-US" dirty="0">
                <a:solidFill>
                  <a:prstClr val="black"/>
                </a:solidFill>
              </a:rPr>
              <a:t>为了改变字符串，我们需要组合使用一些字符串函数，例如 </a:t>
            </a:r>
            <a:r>
              <a:rPr lang="en-US" altLang="zh-CN" dirty="0">
                <a:solidFill>
                  <a:prstClr val="black"/>
                </a:solidFill>
              </a:rPr>
              <a:t>replace()</a:t>
            </a:r>
            <a:r>
              <a:rPr lang="zh-CN" altLang="en-US" dirty="0">
                <a:solidFill>
                  <a:prstClr val="black"/>
                </a:solidFill>
              </a:rPr>
              <a:t>，以及分片操作：</a:t>
            </a:r>
          </a:p>
          <a:p>
            <a:pPr lvl="0"/>
            <a:r>
              <a:rPr lang="en-US" altLang="zh-CN" dirty="0">
                <a:solidFill>
                  <a:prstClr val="black"/>
                </a:solidFill>
              </a:rPr>
              <a:t>&gt;&gt;&gt; name = 'Henny'</a:t>
            </a:r>
          </a:p>
          <a:p>
            <a:pPr lvl="0"/>
            <a:r>
              <a:rPr lang="en-US" altLang="zh-CN" dirty="0">
                <a:solidFill>
                  <a:prstClr val="black"/>
                </a:solidFill>
              </a:rPr>
              <a:t>&gt;&gt;&gt; </a:t>
            </a:r>
            <a:r>
              <a:rPr lang="en-US" altLang="zh-CN" dirty="0" err="1">
                <a:solidFill>
                  <a:prstClr val="black"/>
                </a:solidFill>
              </a:rPr>
              <a:t>name.replace</a:t>
            </a:r>
            <a:r>
              <a:rPr lang="en-US" altLang="zh-CN" dirty="0">
                <a:solidFill>
                  <a:prstClr val="black"/>
                </a:solidFill>
              </a:rPr>
              <a:t>('H', 'P')</a:t>
            </a:r>
          </a:p>
          <a:p>
            <a:pPr lvl="0"/>
            <a:r>
              <a:rPr lang="en-US" altLang="zh-CN" dirty="0">
                <a:solidFill>
                  <a:prstClr val="black"/>
                </a:solidFill>
              </a:rPr>
              <a:t>'Penny'</a:t>
            </a:r>
          </a:p>
          <a:p>
            <a:pPr lvl="0"/>
            <a:r>
              <a:rPr lang="en-US" altLang="zh-CN" dirty="0">
                <a:solidFill>
                  <a:prstClr val="black"/>
                </a:solidFill>
              </a:rPr>
              <a:t>&gt;&gt;&gt; 'P' + name[1:]</a:t>
            </a:r>
          </a:p>
          <a:p>
            <a:pPr lvl="0"/>
            <a:r>
              <a:rPr lang="en-US" altLang="zh-CN" dirty="0">
                <a:solidFill>
                  <a:prstClr val="black"/>
                </a:solidFill>
              </a:rPr>
              <a:t>'Penny'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92690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337BF596-A1C3-4E11-838C-01D2C6CC79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1223936" y="5742560"/>
            <a:ext cx="1637954" cy="1637954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9CCC2182-87F5-42A4-8C96-CBA320FB5A0A}"/>
              </a:ext>
            </a:extLst>
          </p:cNvPr>
          <p:cNvSpPr/>
          <p:nvPr/>
        </p:nvSpPr>
        <p:spPr>
          <a:xfrm>
            <a:off x="1217578" y="1592629"/>
            <a:ext cx="9756843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分片操作（</a:t>
            </a:r>
            <a:r>
              <a:rPr lang="en-US" altLang="zh-CN" dirty="0"/>
              <a:t>slice</a:t>
            </a:r>
            <a:r>
              <a:rPr lang="zh-CN" altLang="en-US" dirty="0"/>
              <a:t>）可以从一个字符串中抽取子字符串（字符串的一部分）。我们使用一对方</a:t>
            </a:r>
          </a:p>
          <a:p>
            <a:r>
              <a:rPr lang="zh-CN" altLang="en-US" dirty="0"/>
              <a:t>括号、起始偏移量 </a:t>
            </a:r>
            <a:r>
              <a:rPr lang="en-US" altLang="zh-CN" dirty="0"/>
              <a:t>start</a:t>
            </a:r>
            <a:r>
              <a:rPr lang="zh-CN" altLang="en-US" dirty="0"/>
              <a:t>、终止偏移量 </a:t>
            </a:r>
            <a:r>
              <a:rPr lang="en-US" altLang="zh-CN" dirty="0"/>
              <a:t>end </a:t>
            </a:r>
            <a:r>
              <a:rPr lang="zh-CN" altLang="en-US" dirty="0"/>
              <a:t>以及可选的步长 </a:t>
            </a:r>
            <a:r>
              <a:rPr lang="en-US" altLang="zh-CN" dirty="0"/>
              <a:t>step </a:t>
            </a:r>
            <a:r>
              <a:rPr lang="zh-CN" altLang="en-US" dirty="0"/>
              <a:t>来定义一个分片。其中一</a:t>
            </a:r>
          </a:p>
          <a:p>
            <a:r>
              <a:rPr lang="zh-CN" altLang="en-US" dirty="0"/>
              <a:t>些可以省略。分片得到的子串包含从 </a:t>
            </a:r>
            <a:r>
              <a:rPr lang="en-US" altLang="zh-CN" dirty="0"/>
              <a:t>start </a:t>
            </a:r>
            <a:r>
              <a:rPr lang="zh-CN" altLang="en-US" dirty="0"/>
              <a:t>开始到 </a:t>
            </a:r>
            <a:r>
              <a:rPr lang="en-US" altLang="zh-CN" dirty="0"/>
              <a:t>end </a:t>
            </a:r>
            <a:r>
              <a:rPr lang="zh-CN" altLang="en-US" dirty="0"/>
              <a:t>之前的全部字符。</a:t>
            </a:r>
          </a:p>
          <a:p>
            <a:r>
              <a:rPr lang="en-US" altLang="zh-CN" dirty="0"/>
              <a:t>• [:] </a:t>
            </a:r>
            <a:r>
              <a:rPr lang="zh-CN" altLang="en-US" dirty="0"/>
              <a:t>提取从开头到结尾的整个字符串</a:t>
            </a:r>
          </a:p>
          <a:p>
            <a:r>
              <a:rPr lang="en-US" altLang="zh-CN" dirty="0"/>
              <a:t>• [start:] </a:t>
            </a:r>
            <a:r>
              <a:rPr lang="zh-CN" altLang="en-US" dirty="0"/>
              <a:t>从 </a:t>
            </a:r>
            <a:r>
              <a:rPr lang="en-US" altLang="zh-CN" dirty="0"/>
              <a:t>start </a:t>
            </a:r>
            <a:r>
              <a:rPr lang="zh-CN" altLang="en-US" dirty="0"/>
              <a:t>提取到结尾</a:t>
            </a:r>
          </a:p>
          <a:p>
            <a:r>
              <a:rPr lang="en-US" altLang="zh-CN" dirty="0"/>
              <a:t>• [:end] </a:t>
            </a:r>
            <a:r>
              <a:rPr lang="zh-CN" altLang="en-US" dirty="0"/>
              <a:t>从开头提取到 </a:t>
            </a:r>
            <a:r>
              <a:rPr lang="en-US" altLang="zh-CN" dirty="0"/>
              <a:t>end - 1</a:t>
            </a:r>
          </a:p>
          <a:p>
            <a:r>
              <a:rPr lang="en-US" altLang="zh-CN" dirty="0"/>
              <a:t>• [</a:t>
            </a:r>
            <a:r>
              <a:rPr lang="en-US" altLang="zh-CN" dirty="0" err="1"/>
              <a:t>start:end</a:t>
            </a:r>
            <a:r>
              <a:rPr lang="en-US" altLang="zh-CN" dirty="0"/>
              <a:t>] </a:t>
            </a:r>
            <a:r>
              <a:rPr lang="zh-CN" altLang="en-US" dirty="0"/>
              <a:t>从 </a:t>
            </a:r>
            <a:r>
              <a:rPr lang="en-US" altLang="zh-CN" dirty="0"/>
              <a:t>start </a:t>
            </a:r>
            <a:r>
              <a:rPr lang="zh-CN" altLang="en-US" dirty="0"/>
              <a:t>提取到 </a:t>
            </a:r>
            <a:r>
              <a:rPr lang="en-US" altLang="zh-CN" dirty="0"/>
              <a:t>end - 1</a:t>
            </a:r>
          </a:p>
          <a:p>
            <a:r>
              <a:rPr lang="en-US" altLang="zh-CN" dirty="0"/>
              <a:t>• [</a:t>
            </a:r>
            <a:r>
              <a:rPr lang="en-US" altLang="zh-CN" dirty="0" err="1"/>
              <a:t>start:end:step</a:t>
            </a:r>
            <a:r>
              <a:rPr lang="en-US" altLang="zh-CN" dirty="0"/>
              <a:t>] </a:t>
            </a:r>
            <a:r>
              <a:rPr lang="zh-CN" altLang="en-US" dirty="0"/>
              <a:t>从 </a:t>
            </a:r>
            <a:r>
              <a:rPr lang="en-US" altLang="zh-CN" dirty="0"/>
              <a:t>start </a:t>
            </a:r>
            <a:r>
              <a:rPr lang="zh-CN" altLang="en-US" dirty="0"/>
              <a:t>提取到 </a:t>
            </a:r>
            <a:r>
              <a:rPr lang="en-US" altLang="zh-CN" dirty="0"/>
              <a:t>end - 1</a:t>
            </a:r>
            <a:r>
              <a:rPr lang="zh-CN" altLang="en-US" dirty="0"/>
              <a:t>，每 </a:t>
            </a:r>
            <a:r>
              <a:rPr lang="en-US" altLang="zh-CN" dirty="0"/>
              <a:t>step </a:t>
            </a:r>
            <a:r>
              <a:rPr lang="zh-CN" altLang="en-US" dirty="0"/>
              <a:t>个字符提取一个</a:t>
            </a:r>
          </a:p>
          <a:p>
            <a:r>
              <a:rPr lang="zh-CN" altLang="en-US" dirty="0"/>
              <a:t>与之前一样，偏移量从左至右从 </a:t>
            </a:r>
            <a:r>
              <a:rPr lang="en-US" altLang="zh-CN" dirty="0"/>
              <a:t>0</a:t>
            </a:r>
            <a:r>
              <a:rPr lang="zh-CN" altLang="en-US" dirty="0"/>
              <a:t>、</a:t>
            </a:r>
            <a:r>
              <a:rPr lang="en-US" altLang="zh-CN" dirty="0"/>
              <a:t>1 </a:t>
            </a:r>
            <a:r>
              <a:rPr lang="zh-CN" altLang="en-US" dirty="0"/>
              <a:t>开始，依次增加；从右至左从 </a:t>
            </a:r>
            <a:r>
              <a:rPr lang="en-US" altLang="zh-CN" dirty="0"/>
              <a:t>-1</a:t>
            </a:r>
            <a:r>
              <a:rPr lang="zh-CN" altLang="en-US" dirty="0"/>
              <a:t>、</a:t>
            </a:r>
            <a:r>
              <a:rPr lang="en-US" altLang="zh-CN" dirty="0"/>
              <a:t>-2 </a:t>
            </a:r>
            <a:r>
              <a:rPr lang="zh-CN" altLang="en-US" dirty="0"/>
              <a:t>开始，依次减</a:t>
            </a:r>
          </a:p>
          <a:p>
            <a:r>
              <a:rPr lang="zh-CN" altLang="en-US" dirty="0"/>
              <a:t>小。如果省略 </a:t>
            </a:r>
            <a:r>
              <a:rPr lang="en-US" altLang="zh-CN" dirty="0"/>
              <a:t>start</a:t>
            </a:r>
            <a:r>
              <a:rPr lang="zh-CN" altLang="en-US" dirty="0"/>
              <a:t>，分片会默认使用偏移量 </a:t>
            </a:r>
            <a:r>
              <a:rPr lang="en-US" altLang="zh-CN" dirty="0"/>
              <a:t>0</a:t>
            </a:r>
            <a:r>
              <a:rPr lang="zh-CN" altLang="en-US" dirty="0"/>
              <a:t>（开头）；如果省略 </a:t>
            </a:r>
            <a:r>
              <a:rPr lang="en-US" altLang="zh-CN" dirty="0"/>
              <a:t>end</a:t>
            </a:r>
            <a:r>
              <a:rPr lang="zh-CN" altLang="en-US" dirty="0"/>
              <a:t>，分片会默认使用</a:t>
            </a:r>
          </a:p>
          <a:p>
            <a:r>
              <a:rPr lang="zh-CN" altLang="en-US" dirty="0"/>
              <a:t>偏移量 </a:t>
            </a:r>
            <a:r>
              <a:rPr lang="en-US" altLang="zh-CN" dirty="0"/>
              <a:t>-1</a:t>
            </a:r>
            <a:r>
              <a:rPr lang="zh-CN" altLang="en-US" dirty="0"/>
              <a:t>（结尾）。我</a:t>
            </a:r>
            <a:r>
              <a:rPr lang="en-US" altLang="zh-CN" dirty="0"/>
              <a:t>:</a:t>
            </a:r>
            <a:r>
              <a:rPr lang="zh-CN" altLang="en-US" dirty="0"/>
              <a:t>我们来创建一个由小写字母组成的字符串：</a:t>
            </a:r>
          </a:p>
          <a:p>
            <a:r>
              <a:rPr lang="en-US" altLang="zh-CN" dirty="0"/>
              <a:t>&gt;&gt;&gt; letters = '</a:t>
            </a:r>
            <a:r>
              <a:rPr lang="en-US" altLang="zh-CN" dirty="0" err="1"/>
              <a:t>abcdefghijklmnopqrstuvwxyz</a:t>
            </a:r>
            <a:r>
              <a:rPr lang="en-US" altLang="zh-CN" dirty="0"/>
              <a:t>'</a:t>
            </a:r>
          </a:p>
          <a:p>
            <a:r>
              <a:rPr lang="zh-CN" altLang="en-US" dirty="0"/>
              <a:t>仅仅使用 </a:t>
            </a:r>
            <a:r>
              <a:rPr lang="en-US" altLang="zh-CN" dirty="0"/>
              <a:t>: </a:t>
            </a:r>
            <a:r>
              <a:rPr lang="zh-CN" altLang="en-US" dirty="0"/>
              <a:t>分片等价于使用 </a:t>
            </a:r>
            <a:r>
              <a:rPr lang="en-US" altLang="zh-CN" dirty="0"/>
              <a:t>0 : -1</a:t>
            </a:r>
            <a:r>
              <a:rPr lang="zh-CN" altLang="en-US" dirty="0"/>
              <a:t>（也就是提取整个字符串）：</a:t>
            </a:r>
          </a:p>
          <a:p>
            <a:r>
              <a:rPr lang="en-US" altLang="zh-CN" dirty="0"/>
              <a:t>&gt;&gt;&gt; letters[:]</a:t>
            </a:r>
          </a:p>
          <a:p>
            <a:r>
              <a:rPr lang="en-US" altLang="zh-CN" dirty="0"/>
              <a:t>'</a:t>
            </a:r>
            <a:r>
              <a:rPr lang="en-US" altLang="zh-CN" dirty="0" err="1"/>
              <a:t>abcdefghijklmnopqrstuvwxyz</a:t>
            </a:r>
            <a:r>
              <a:rPr lang="en-US" altLang="zh-CN" dirty="0"/>
              <a:t>'</a:t>
            </a:r>
          </a:p>
          <a:p>
            <a:endParaRPr lang="en-US" altLang="zh-CN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45C08D4B-38B6-45D3-B31F-0FD3C6ABC545}"/>
              </a:ext>
            </a:extLst>
          </p:cNvPr>
          <p:cNvSpPr/>
          <p:nvPr/>
        </p:nvSpPr>
        <p:spPr>
          <a:xfrm>
            <a:off x="2598045" y="442768"/>
            <a:ext cx="443422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3200" dirty="0">
                <a:solidFill>
                  <a:prstClr val="black"/>
                </a:solidFill>
              </a:rPr>
              <a:t>使用</a:t>
            </a:r>
            <a:r>
              <a:rPr lang="en-US" altLang="zh-CN" sz="3200" dirty="0">
                <a:solidFill>
                  <a:prstClr val="black"/>
                </a:solidFill>
              </a:rPr>
              <a:t>[</a:t>
            </a:r>
            <a:r>
              <a:rPr lang="en-US" altLang="zh-CN" sz="3200" dirty="0" err="1">
                <a:solidFill>
                  <a:prstClr val="black"/>
                </a:solidFill>
              </a:rPr>
              <a:t>start:end:step</a:t>
            </a:r>
            <a:r>
              <a:rPr lang="en-US" altLang="zh-CN" sz="3200" dirty="0">
                <a:solidFill>
                  <a:prstClr val="black"/>
                </a:solidFill>
              </a:rPr>
              <a:t>]</a:t>
            </a:r>
            <a:r>
              <a:rPr lang="zh-CN" altLang="en-US" sz="3200" dirty="0">
                <a:solidFill>
                  <a:prstClr val="black"/>
                </a:solidFill>
              </a:rPr>
              <a:t>分片</a:t>
            </a:r>
          </a:p>
        </p:txBody>
      </p:sp>
    </p:spTree>
    <p:extLst>
      <p:ext uri="{BB962C8B-B14F-4D97-AF65-F5344CB8AC3E}">
        <p14:creationId xmlns:p14="http://schemas.microsoft.com/office/powerpoint/2010/main" val="1439070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337BF596-A1C3-4E11-838C-01D2C6CC79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3936" y="5742560"/>
            <a:ext cx="1637954" cy="1637954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BD05C387-860A-4D1C-A4AC-191F3A2C02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2830" y="1419296"/>
            <a:ext cx="9321592" cy="3785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500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337BF596-A1C3-4E11-838C-01D2C6CC79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1223936" y="5742560"/>
            <a:ext cx="1637954" cy="1637954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0F220EE5-F1AB-4220-83B7-0C81355541D8}"/>
              </a:ext>
            </a:extLst>
          </p:cNvPr>
          <p:cNvSpPr/>
          <p:nvPr/>
        </p:nvSpPr>
        <p:spPr>
          <a:xfrm>
            <a:off x="1149485" y="1471204"/>
            <a:ext cx="10737715" cy="5324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700" dirty="0"/>
              <a:t>下面一个例子提取了从偏移量为 </a:t>
            </a:r>
            <a:r>
              <a:rPr lang="en-US" altLang="zh-CN" sz="1700" dirty="0"/>
              <a:t>18 </a:t>
            </a:r>
            <a:r>
              <a:rPr lang="zh-CN" altLang="en-US" sz="1700" dirty="0"/>
              <a:t>的字符到倒数第 </a:t>
            </a:r>
            <a:r>
              <a:rPr lang="en-US" altLang="zh-CN" sz="1700" dirty="0"/>
              <a:t>4 </a:t>
            </a:r>
            <a:r>
              <a:rPr lang="zh-CN" altLang="en-US" sz="1700" dirty="0"/>
              <a:t>个字符。注意与上一个例子的区别：当偏移量 </a:t>
            </a:r>
            <a:r>
              <a:rPr lang="en-US" altLang="zh-CN" sz="1700" dirty="0"/>
              <a:t>-3 </a:t>
            </a:r>
            <a:r>
              <a:rPr lang="zh-CN" altLang="en-US" sz="1700" dirty="0"/>
              <a:t>作为开始位置时，将获得字符 </a:t>
            </a:r>
            <a:r>
              <a:rPr lang="en-US" altLang="zh-CN" sz="1700" dirty="0"/>
              <a:t>x</a:t>
            </a:r>
            <a:r>
              <a:rPr lang="zh-CN" altLang="en-US" sz="1700" dirty="0"/>
              <a:t>；而当它作为终止位置时，分片实际上会在偏移量 </a:t>
            </a:r>
            <a:r>
              <a:rPr lang="en-US" altLang="zh-CN" sz="1700" dirty="0"/>
              <a:t>-4 </a:t>
            </a:r>
            <a:r>
              <a:rPr lang="zh-CN" altLang="en-US" sz="1700" dirty="0"/>
              <a:t>处停止，也就是提取到字符 </a:t>
            </a:r>
            <a:r>
              <a:rPr lang="en-US" altLang="zh-CN" sz="1700" dirty="0"/>
              <a:t>w</a:t>
            </a:r>
            <a:r>
              <a:rPr lang="zh-CN" altLang="en-US" sz="1700" dirty="0"/>
              <a:t>：</a:t>
            </a:r>
          </a:p>
          <a:p>
            <a:r>
              <a:rPr lang="en-US" altLang="zh-CN" sz="1700" dirty="0"/>
              <a:t>&gt;&gt;&gt; letters[18:-3]</a:t>
            </a:r>
          </a:p>
          <a:p>
            <a:r>
              <a:rPr lang="en-US" altLang="zh-CN" sz="1700" dirty="0"/>
              <a:t>'</a:t>
            </a:r>
            <a:r>
              <a:rPr lang="en-US" altLang="zh-CN" sz="1700" dirty="0" err="1"/>
              <a:t>stuvw</a:t>
            </a:r>
            <a:r>
              <a:rPr lang="en-US" altLang="zh-CN" sz="1700" dirty="0"/>
              <a:t>'</a:t>
            </a:r>
          </a:p>
          <a:p>
            <a:r>
              <a:rPr lang="zh-CN" altLang="en-US" sz="1700" dirty="0"/>
              <a:t>接下来，试着提取从倒数第 </a:t>
            </a:r>
            <a:r>
              <a:rPr lang="en-US" altLang="zh-CN" sz="1700" dirty="0"/>
              <a:t>6 </a:t>
            </a:r>
            <a:r>
              <a:rPr lang="zh-CN" altLang="en-US" sz="1700" dirty="0"/>
              <a:t>个字符到倒数第 </a:t>
            </a:r>
            <a:r>
              <a:rPr lang="en-US" altLang="zh-CN" sz="1700" dirty="0"/>
              <a:t>3 </a:t>
            </a:r>
            <a:r>
              <a:rPr lang="zh-CN" altLang="en-US" sz="1700" dirty="0"/>
              <a:t>个字符：</a:t>
            </a:r>
          </a:p>
          <a:p>
            <a:r>
              <a:rPr lang="en-US" altLang="zh-CN" sz="1700" dirty="0"/>
              <a:t>&gt;&gt;&gt; letters[-6:-2]</a:t>
            </a:r>
          </a:p>
          <a:p>
            <a:r>
              <a:rPr lang="en-US" altLang="zh-CN" sz="1700" dirty="0"/>
              <a:t>'</a:t>
            </a:r>
            <a:r>
              <a:rPr lang="en-US" altLang="zh-CN" sz="1700" dirty="0" err="1"/>
              <a:t>uvwx</a:t>
            </a:r>
            <a:r>
              <a:rPr lang="en-US" altLang="zh-CN" sz="1700" dirty="0"/>
              <a:t>'</a:t>
            </a:r>
          </a:p>
          <a:p>
            <a:r>
              <a:rPr lang="zh-CN" altLang="en-US" sz="1700" dirty="0"/>
              <a:t>如果你需要的步长不是默认的 </a:t>
            </a:r>
            <a:r>
              <a:rPr lang="en-US" altLang="zh-CN" sz="1700" dirty="0"/>
              <a:t>1</a:t>
            </a:r>
            <a:r>
              <a:rPr lang="zh-CN" altLang="en-US" sz="1700" dirty="0"/>
              <a:t>，可以在第二个冒号后面进行指定，就像下面几个例子所示。</a:t>
            </a:r>
          </a:p>
          <a:p>
            <a:r>
              <a:rPr lang="zh-CN" altLang="en-US" sz="1700" dirty="0"/>
              <a:t>从开头提取到结尾，步长设为 </a:t>
            </a:r>
            <a:r>
              <a:rPr lang="en-US" altLang="zh-CN" sz="1700" dirty="0"/>
              <a:t>7</a:t>
            </a:r>
            <a:r>
              <a:rPr lang="zh-CN" altLang="en-US" sz="1700" dirty="0"/>
              <a:t>：</a:t>
            </a:r>
          </a:p>
          <a:p>
            <a:r>
              <a:rPr lang="en-US" altLang="zh-CN" sz="1700" dirty="0"/>
              <a:t>&gt;&gt;&gt; letters[::7]</a:t>
            </a:r>
          </a:p>
          <a:p>
            <a:r>
              <a:rPr lang="en-US" altLang="zh-CN" sz="1700" dirty="0"/>
              <a:t>'</a:t>
            </a:r>
            <a:r>
              <a:rPr lang="en-US" altLang="zh-CN" sz="1700" dirty="0" err="1"/>
              <a:t>ahov</a:t>
            </a:r>
            <a:r>
              <a:rPr lang="en-US" altLang="zh-CN" sz="1700" dirty="0"/>
              <a:t>'</a:t>
            </a:r>
          </a:p>
          <a:p>
            <a:r>
              <a:rPr lang="zh-CN" altLang="en-US" sz="1700" dirty="0"/>
              <a:t>从偏移量 </a:t>
            </a:r>
            <a:r>
              <a:rPr lang="en-US" altLang="zh-CN" sz="1700" dirty="0"/>
              <a:t>4 </a:t>
            </a:r>
            <a:r>
              <a:rPr lang="zh-CN" altLang="en-US" sz="1700" dirty="0"/>
              <a:t>提取到偏移量 </a:t>
            </a:r>
            <a:r>
              <a:rPr lang="en-US" altLang="zh-CN" sz="1700" dirty="0"/>
              <a:t>19</a:t>
            </a:r>
            <a:r>
              <a:rPr lang="zh-CN" altLang="en-US" sz="1700" dirty="0"/>
              <a:t>，步长设为 </a:t>
            </a:r>
            <a:r>
              <a:rPr lang="en-US" altLang="zh-CN" sz="1700" dirty="0"/>
              <a:t>3</a:t>
            </a:r>
            <a:r>
              <a:rPr lang="zh-CN" altLang="en-US" sz="1700" dirty="0"/>
              <a:t>：</a:t>
            </a:r>
          </a:p>
          <a:p>
            <a:r>
              <a:rPr lang="en-US" altLang="zh-CN" sz="1700" dirty="0"/>
              <a:t>&gt;&gt;&gt; letters[4:20:3]</a:t>
            </a:r>
          </a:p>
          <a:p>
            <a:r>
              <a:rPr lang="en-US" altLang="zh-CN" sz="1700" dirty="0"/>
              <a:t>'</a:t>
            </a:r>
            <a:r>
              <a:rPr lang="en-US" altLang="zh-CN" sz="1700" dirty="0" err="1"/>
              <a:t>ehknqt</a:t>
            </a:r>
            <a:r>
              <a:rPr lang="en-US" altLang="zh-CN" sz="1700" dirty="0"/>
              <a:t>'</a:t>
            </a:r>
          </a:p>
          <a:p>
            <a:r>
              <a:rPr lang="zh-CN" altLang="en-US" sz="1700" dirty="0"/>
              <a:t>从偏移量 </a:t>
            </a:r>
            <a:r>
              <a:rPr lang="en-US" altLang="zh-CN" sz="1700" dirty="0"/>
              <a:t>19 </a:t>
            </a:r>
            <a:r>
              <a:rPr lang="zh-CN" altLang="en-US" sz="1700" dirty="0"/>
              <a:t>提取到结尾，步长设为 </a:t>
            </a:r>
            <a:r>
              <a:rPr lang="en-US" altLang="zh-CN" sz="1700" dirty="0"/>
              <a:t>4</a:t>
            </a:r>
            <a:r>
              <a:rPr lang="zh-CN" altLang="en-US" sz="1700" dirty="0"/>
              <a:t>：</a:t>
            </a:r>
            <a:endParaRPr lang="en-US" altLang="zh-CN" sz="1700" dirty="0"/>
          </a:p>
          <a:p>
            <a:r>
              <a:rPr lang="en-US" altLang="zh-CN" sz="1700" dirty="0"/>
              <a:t>&gt;&gt;&gt;letters[19::4]</a:t>
            </a:r>
          </a:p>
          <a:p>
            <a:r>
              <a:rPr lang="en-US" altLang="zh-CN" sz="1700" dirty="0"/>
              <a:t>'</a:t>
            </a:r>
            <a:r>
              <a:rPr lang="en-US" altLang="zh-CN" sz="1700" dirty="0" err="1"/>
              <a:t>tx</a:t>
            </a:r>
            <a:r>
              <a:rPr lang="en-US" altLang="zh-CN" sz="1700" dirty="0"/>
              <a:t>'</a:t>
            </a:r>
          </a:p>
          <a:p>
            <a:r>
              <a:rPr lang="zh-CN" altLang="en-US" sz="1700" dirty="0"/>
              <a:t>从开头提取到偏移量 </a:t>
            </a:r>
            <a:r>
              <a:rPr lang="en-US" altLang="zh-CN" sz="1700" dirty="0"/>
              <a:t>20</a:t>
            </a:r>
            <a:r>
              <a:rPr lang="zh-CN" altLang="en-US" sz="1700" dirty="0"/>
              <a:t>，步长设为 </a:t>
            </a:r>
            <a:r>
              <a:rPr lang="en-US" altLang="zh-CN" sz="1700" dirty="0"/>
              <a:t>5</a:t>
            </a:r>
            <a:r>
              <a:rPr lang="zh-CN" altLang="en-US" sz="1700" dirty="0"/>
              <a:t>：</a:t>
            </a:r>
          </a:p>
          <a:p>
            <a:r>
              <a:rPr lang="en-US" altLang="zh-CN" sz="1700" dirty="0"/>
              <a:t>&gt;&gt;&gt; letters[:21:5]</a:t>
            </a:r>
          </a:p>
          <a:p>
            <a:r>
              <a:rPr lang="en-US" altLang="zh-CN" sz="1700" dirty="0"/>
              <a:t>'</a:t>
            </a:r>
            <a:r>
              <a:rPr lang="en-US" altLang="zh-CN" sz="1700" dirty="0" err="1"/>
              <a:t>afkpu</a:t>
            </a:r>
            <a:r>
              <a:rPr lang="en-US" altLang="zh-CN" sz="1700" dirty="0"/>
              <a:t>'</a:t>
            </a:r>
          </a:p>
        </p:txBody>
      </p:sp>
    </p:spTree>
    <p:extLst>
      <p:ext uri="{BB962C8B-B14F-4D97-AF65-F5344CB8AC3E}">
        <p14:creationId xmlns:p14="http://schemas.microsoft.com/office/powerpoint/2010/main" val="1959640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337BF596-A1C3-4E11-838C-01D2C6CC79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3936" y="5742560"/>
            <a:ext cx="1637954" cy="1637954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4C62743D-951B-4CBB-8703-C0EC33C6294A}"/>
              </a:ext>
            </a:extLst>
          </p:cNvPr>
          <p:cNvSpPr/>
          <p:nvPr/>
        </p:nvSpPr>
        <p:spPr>
          <a:xfrm>
            <a:off x="1284121" y="1235415"/>
            <a:ext cx="10797631" cy="55861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1700" dirty="0">
                <a:solidFill>
                  <a:prstClr val="black"/>
                </a:solidFill>
              </a:rPr>
              <a:t>（记住，分片中 </a:t>
            </a:r>
            <a:r>
              <a:rPr lang="en-US" altLang="zh-CN" sz="1700" dirty="0">
                <a:solidFill>
                  <a:prstClr val="black"/>
                </a:solidFill>
              </a:rPr>
              <a:t>end </a:t>
            </a:r>
            <a:r>
              <a:rPr lang="zh-CN" altLang="en-US" sz="1700" dirty="0">
                <a:solidFill>
                  <a:prstClr val="black"/>
                </a:solidFill>
              </a:rPr>
              <a:t>的偏移量需要比实际提取的最后一个字符的偏移量多 </a:t>
            </a:r>
            <a:r>
              <a:rPr lang="en-US" altLang="zh-CN" sz="1700" dirty="0">
                <a:solidFill>
                  <a:prstClr val="black"/>
                </a:solidFill>
              </a:rPr>
              <a:t>1</a:t>
            </a:r>
            <a:r>
              <a:rPr lang="zh-CN" altLang="en-US" sz="1700" dirty="0">
                <a:solidFill>
                  <a:prstClr val="black"/>
                </a:solidFill>
              </a:rPr>
              <a:t>。）如果指定的步长为负数，机智的 </a:t>
            </a:r>
            <a:r>
              <a:rPr lang="en-US" altLang="zh-CN" sz="1700" dirty="0">
                <a:solidFill>
                  <a:prstClr val="black"/>
                </a:solidFill>
              </a:rPr>
              <a:t>Python </a:t>
            </a:r>
            <a:r>
              <a:rPr lang="zh-CN" altLang="en-US" sz="1700" dirty="0">
                <a:solidFill>
                  <a:prstClr val="black"/>
                </a:solidFill>
              </a:rPr>
              <a:t>还会从右到左反向进行提取操作。下面这个例子便从右到左以步长为 </a:t>
            </a:r>
            <a:r>
              <a:rPr lang="en-US" altLang="zh-CN" sz="1700" dirty="0">
                <a:solidFill>
                  <a:prstClr val="black"/>
                </a:solidFill>
              </a:rPr>
              <a:t>1 </a:t>
            </a:r>
            <a:r>
              <a:rPr lang="zh-CN" altLang="en-US" sz="1700" dirty="0">
                <a:solidFill>
                  <a:prstClr val="black"/>
                </a:solidFill>
              </a:rPr>
              <a:t>进行提取：</a:t>
            </a:r>
          </a:p>
          <a:p>
            <a:pPr lvl="0"/>
            <a:r>
              <a:rPr lang="en-US" altLang="zh-CN" sz="1700" dirty="0">
                <a:solidFill>
                  <a:prstClr val="black"/>
                </a:solidFill>
              </a:rPr>
              <a:t>&gt;&gt;&gt; letters[-1::-1]</a:t>
            </a:r>
          </a:p>
          <a:p>
            <a:pPr lvl="0"/>
            <a:r>
              <a:rPr lang="en-US" altLang="zh-CN" sz="1700" dirty="0">
                <a:solidFill>
                  <a:prstClr val="black"/>
                </a:solidFill>
              </a:rPr>
              <a:t>'</a:t>
            </a:r>
            <a:r>
              <a:rPr lang="en-US" altLang="zh-CN" sz="1700" dirty="0" err="1">
                <a:solidFill>
                  <a:prstClr val="black"/>
                </a:solidFill>
              </a:rPr>
              <a:t>zyxwvutsrqponmlkjihgfedcba</a:t>
            </a:r>
            <a:r>
              <a:rPr lang="en-US" altLang="zh-CN" sz="1700" dirty="0">
                <a:solidFill>
                  <a:prstClr val="black"/>
                </a:solidFill>
              </a:rPr>
              <a:t>'</a:t>
            </a:r>
          </a:p>
          <a:p>
            <a:pPr lvl="0"/>
            <a:r>
              <a:rPr lang="zh-CN" altLang="en-US" sz="1700" dirty="0">
                <a:solidFill>
                  <a:prstClr val="black"/>
                </a:solidFill>
              </a:rPr>
              <a:t>事实上，你可以将上面的例子简化为下面这种形式，结果完全一致：</a:t>
            </a:r>
          </a:p>
          <a:p>
            <a:pPr lvl="0"/>
            <a:r>
              <a:rPr lang="en-US" altLang="zh-CN" sz="1700" dirty="0">
                <a:solidFill>
                  <a:prstClr val="black"/>
                </a:solidFill>
              </a:rPr>
              <a:t>&gt;&gt;&gt; letters[::-1]</a:t>
            </a:r>
          </a:p>
          <a:p>
            <a:pPr lvl="0"/>
            <a:r>
              <a:rPr lang="en-US" altLang="zh-CN" sz="1700" dirty="0">
                <a:solidFill>
                  <a:prstClr val="black"/>
                </a:solidFill>
              </a:rPr>
              <a:t>'</a:t>
            </a:r>
            <a:r>
              <a:rPr lang="en-US" altLang="zh-CN" sz="1700" dirty="0" err="1">
                <a:solidFill>
                  <a:prstClr val="black"/>
                </a:solidFill>
              </a:rPr>
              <a:t>zyxwvutsrqponmlkjihgfedcba</a:t>
            </a:r>
            <a:r>
              <a:rPr lang="en-US" altLang="zh-CN" sz="1700" dirty="0">
                <a:solidFill>
                  <a:prstClr val="black"/>
                </a:solidFill>
              </a:rPr>
              <a:t>'</a:t>
            </a:r>
          </a:p>
          <a:p>
            <a:pPr lvl="0"/>
            <a:r>
              <a:rPr lang="zh-CN" altLang="en-US" sz="1700" dirty="0">
                <a:solidFill>
                  <a:prstClr val="black"/>
                </a:solidFill>
              </a:rPr>
              <a:t>分片操作对于无效偏移量的容忍程度要远大于单字符提取操作。在分片中，小于起始位置的偏移量会被当作 </a:t>
            </a:r>
            <a:r>
              <a:rPr lang="en-US" altLang="zh-CN" sz="1700" dirty="0">
                <a:solidFill>
                  <a:prstClr val="black"/>
                </a:solidFill>
              </a:rPr>
              <a:t>0</a:t>
            </a:r>
            <a:r>
              <a:rPr lang="zh-CN" altLang="en-US" sz="1700" dirty="0">
                <a:solidFill>
                  <a:prstClr val="black"/>
                </a:solidFill>
              </a:rPr>
              <a:t>，大于终止位置的偏移量会被当作 </a:t>
            </a:r>
            <a:r>
              <a:rPr lang="en-US" altLang="zh-CN" sz="1700" dirty="0">
                <a:solidFill>
                  <a:prstClr val="black"/>
                </a:solidFill>
              </a:rPr>
              <a:t>-1</a:t>
            </a:r>
            <a:r>
              <a:rPr lang="zh-CN" altLang="en-US" sz="1700" dirty="0">
                <a:solidFill>
                  <a:prstClr val="black"/>
                </a:solidFill>
              </a:rPr>
              <a:t>，就像接下来几个例子展示的一样。</a:t>
            </a:r>
          </a:p>
          <a:p>
            <a:pPr lvl="0"/>
            <a:r>
              <a:rPr lang="zh-CN" altLang="en-US" sz="1700" dirty="0">
                <a:solidFill>
                  <a:prstClr val="black"/>
                </a:solidFill>
              </a:rPr>
              <a:t>提取倒数 </a:t>
            </a:r>
            <a:r>
              <a:rPr lang="en-US" altLang="zh-CN" sz="1700" dirty="0">
                <a:solidFill>
                  <a:prstClr val="black"/>
                </a:solidFill>
              </a:rPr>
              <a:t>50 </a:t>
            </a:r>
            <a:r>
              <a:rPr lang="zh-CN" altLang="en-US" sz="1700" dirty="0">
                <a:solidFill>
                  <a:prstClr val="black"/>
                </a:solidFill>
              </a:rPr>
              <a:t>个字符：</a:t>
            </a:r>
          </a:p>
          <a:p>
            <a:pPr lvl="0"/>
            <a:r>
              <a:rPr lang="en-US" altLang="zh-CN" sz="1700" dirty="0">
                <a:solidFill>
                  <a:prstClr val="black"/>
                </a:solidFill>
              </a:rPr>
              <a:t>&gt;&gt;&gt; letters[-50:]</a:t>
            </a:r>
          </a:p>
          <a:p>
            <a:pPr lvl="0"/>
            <a:r>
              <a:rPr lang="en-US" altLang="zh-CN" sz="1700" dirty="0">
                <a:solidFill>
                  <a:prstClr val="black"/>
                </a:solidFill>
              </a:rPr>
              <a:t>'</a:t>
            </a:r>
            <a:r>
              <a:rPr lang="en-US" altLang="zh-CN" sz="1700" dirty="0" err="1">
                <a:solidFill>
                  <a:prstClr val="black"/>
                </a:solidFill>
              </a:rPr>
              <a:t>abcdefghijklmnopqrstuvwxyz</a:t>
            </a:r>
            <a:r>
              <a:rPr lang="en-US" altLang="zh-CN" sz="1700" dirty="0">
                <a:solidFill>
                  <a:prstClr val="black"/>
                </a:solidFill>
              </a:rPr>
              <a:t>'</a:t>
            </a:r>
          </a:p>
          <a:p>
            <a:pPr lvl="0"/>
            <a:r>
              <a:rPr lang="zh-CN" altLang="en-US" sz="1700" dirty="0">
                <a:solidFill>
                  <a:prstClr val="black"/>
                </a:solidFill>
              </a:rPr>
              <a:t>提取从倒数第 </a:t>
            </a:r>
            <a:r>
              <a:rPr lang="en-US" altLang="zh-CN" sz="1700" dirty="0">
                <a:solidFill>
                  <a:prstClr val="black"/>
                </a:solidFill>
              </a:rPr>
              <a:t>51 </a:t>
            </a:r>
            <a:r>
              <a:rPr lang="zh-CN" altLang="en-US" sz="1700" dirty="0">
                <a:solidFill>
                  <a:prstClr val="black"/>
                </a:solidFill>
              </a:rPr>
              <a:t>到倒数第 </a:t>
            </a:r>
            <a:r>
              <a:rPr lang="en-US" altLang="zh-CN" sz="1700" dirty="0">
                <a:solidFill>
                  <a:prstClr val="black"/>
                </a:solidFill>
              </a:rPr>
              <a:t>50 </a:t>
            </a:r>
            <a:r>
              <a:rPr lang="zh-CN" altLang="en-US" sz="1700" dirty="0">
                <a:solidFill>
                  <a:prstClr val="black"/>
                </a:solidFill>
              </a:rPr>
              <a:t>个字符：</a:t>
            </a:r>
          </a:p>
          <a:p>
            <a:pPr lvl="0"/>
            <a:r>
              <a:rPr lang="en-US" altLang="zh-CN" sz="1700" dirty="0">
                <a:solidFill>
                  <a:prstClr val="black"/>
                </a:solidFill>
              </a:rPr>
              <a:t>&gt;&gt;&gt; letters[-51:-50]</a:t>
            </a:r>
          </a:p>
          <a:p>
            <a:pPr lvl="0"/>
            <a:r>
              <a:rPr lang="en-US" altLang="zh-CN" sz="1700" dirty="0">
                <a:solidFill>
                  <a:prstClr val="black"/>
                </a:solidFill>
              </a:rPr>
              <a:t>''</a:t>
            </a:r>
          </a:p>
          <a:p>
            <a:pPr lvl="0"/>
            <a:r>
              <a:rPr lang="zh-CN" altLang="en-US" sz="1700" dirty="0">
                <a:solidFill>
                  <a:prstClr val="black"/>
                </a:solidFill>
              </a:rPr>
              <a:t>从开头提取到偏移量为 </a:t>
            </a:r>
            <a:r>
              <a:rPr lang="en-US" altLang="zh-CN" sz="1700" dirty="0">
                <a:solidFill>
                  <a:prstClr val="black"/>
                </a:solidFill>
              </a:rPr>
              <a:t>69 </a:t>
            </a:r>
            <a:r>
              <a:rPr lang="zh-CN" altLang="en-US" sz="1700" dirty="0">
                <a:solidFill>
                  <a:prstClr val="black"/>
                </a:solidFill>
              </a:rPr>
              <a:t>的字符：</a:t>
            </a:r>
          </a:p>
          <a:p>
            <a:pPr lvl="0"/>
            <a:r>
              <a:rPr lang="en-US" altLang="zh-CN" sz="1700" dirty="0">
                <a:solidFill>
                  <a:prstClr val="black"/>
                </a:solidFill>
              </a:rPr>
              <a:t>&gt;&gt;&gt; letters[:70]</a:t>
            </a:r>
          </a:p>
          <a:p>
            <a:pPr lvl="0"/>
            <a:r>
              <a:rPr lang="en-US" altLang="zh-CN" sz="1700" dirty="0">
                <a:solidFill>
                  <a:prstClr val="black"/>
                </a:solidFill>
              </a:rPr>
              <a:t>'</a:t>
            </a:r>
            <a:r>
              <a:rPr lang="en-US" altLang="zh-CN" sz="1700" dirty="0" err="1">
                <a:solidFill>
                  <a:prstClr val="black"/>
                </a:solidFill>
              </a:rPr>
              <a:t>abcdefghijklmnopqrstuvwxyz</a:t>
            </a:r>
            <a:r>
              <a:rPr lang="en-US" altLang="zh-CN" sz="1700" dirty="0">
                <a:solidFill>
                  <a:prstClr val="black"/>
                </a:solidFill>
              </a:rPr>
              <a:t>'</a:t>
            </a:r>
          </a:p>
          <a:p>
            <a:pPr lvl="0"/>
            <a:r>
              <a:rPr lang="zh-CN" altLang="en-US" sz="1700" dirty="0">
                <a:solidFill>
                  <a:prstClr val="black"/>
                </a:solidFill>
              </a:rPr>
              <a:t>从偏移量为 </a:t>
            </a:r>
            <a:r>
              <a:rPr lang="en-US" altLang="zh-CN" sz="1700" dirty="0">
                <a:solidFill>
                  <a:prstClr val="black"/>
                </a:solidFill>
              </a:rPr>
              <a:t>70 </a:t>
            </a:r>
            <a:r>
              <a:rPr lang="zh-CN" altLang="en-US" sz="1700" dirty="0">
                <a:solidFill>
                  <a:prstClr val="black"/>
                </a:solidFill>
              </a:rPr>
              <a:t>的字符提取到偏移量为 </a:t>
            </a:r>
            <a:r>
              <a:rPr lang="en-US" altLang="zh-CN" sz="1700" dirty="0">
                <a:solidFill>
                  <a:prstClr val="black"/>
                </a:solidFill>
              </a:rPr>
              <a:t>71 </a:t>
            </a:r>
            <a:r>
              <a:rPr lang="zh-CN" altLang="en-US" sz="1700" dirty="0">
                <a:solidFill>
                  <a:prstClr val="black"/>
                </a:solidFill>
              </a:rPr>
              <a:t>的字符：</a:t>
            </a:r>
          </a:p>
          <a:p>
            <a:pPr lvl="0"/>
            <a:r>
              <a:rPr lang="en-US" altLang="zh-CN" sz="1700" dirty="0">
                <a:solidFill>
                  <a:prstClr val="black"/>
                </a:solidFill>
              </a:rPr>
              <a:t>&gt;&gt;&gt; letters[70:71]</a:t>
            </a:r>
          </a:p>
          <a:p>
            <a:pPr lvl="0"/>
            <a:r>
              <a:rPr lang="en-US" altLang="zh-CN" sz="1700" dirty="0">
                <a:solidFill>
                  <a:prstClr val="black"/>
                </a:solidFill>
              </a:rPr>
              <a:t>''</a:t>
            </a:r>
          </a:p>
        </p:txBody>
      </p:sp>
    </p:spTree>
    <p:extLst>
      <p:ext uri="{BB962C8B-B14F-4D97-AF65-F5344CB8AC3E}">
        <p14:creationId xmlns:p14="http://schemas.microsoft.com/office/powerpoint/2010/main" val="2794647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3699735" y="3072714"/>
            <a:ext cx="84350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 b="1" dirty="0">
                <a:solidFill>
                  <a:srgbClr val="58A4FF"/>
                </a:solidFill>
                <a:latin typeface="Yu Gothic UI Light" panose="020B0300000000000000" pitchFamily="34" charset="-128"/>
                <a:ea typeface="Yu Gothic UI Light" panose="020B0300000000000000" pitchFamily="34" charset="-128"/>
              </a:rPr>
              <a:t>01</a:t>
            </a:r>
            <a:endParaRPr lang="zh-CN" altLang="en-US" sz="6000" b="1" dirty="0">
              <a:solidFill>
                <a:srgbClr val="58A4FF"/>
              </a:solidFill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653416" y="1467603"/>
            <a:ext cx="513457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4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变量、名字和对象</a:t>
            </a:r>
            <a:endParaRPr lang="en-US" altLang="zh-CN" sz="4800" dirty="0">
              <a:solidFill>
                <a:srgbClr val="292A24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4542548" y="2884249"/>
            <a:ext cx="3356309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Source Sans Pro Black" panose="020B0803030403020204" pitchFamily="34" charset="0"/>
                <a:ea typeface="宋体" panose="02010600030101010101" pitchFamily="2" charset="-122"/>
                <a:sym typeface="+mn-ea"/>
              </a:rPr>
              <a:t>本章会从</a:t>
            </a:r>
            <a:r>
              <a:rPr lang="en-US" altLang="zh-CN" sz="1600" dirty="0">
                <a:latin typeface="Source Sans Pro Black" panose="020B0803030403020204" pitchFamily="34" charset="0"/>
                <a:ea typeface="宋体" panose="02010600030101010101" pitchFamily="2" charset="-122"/>
                <a:sym typeface="+mn-ea"/>
              </a:rPr>
              <a:t>Python</a:t>
            </a:r>
            <a:r>
              <a:rPr lang="zh-CN" altLang="en-US" sz="1600" dirty="0">
                <a:latin typeface="Source Sans Pro Black" panose="020B0803030403020204" pitchFamily="34" charset="0"/>
                <a:ea typeface="宋体" panose="02010600030101010101" pitchFamily="2" charset="-122"/>
                <a:sym typeface="+mn-ea"/>
              </a:rPr>
              <a:t>最基本的内置数据类型开始学习，包括：</a:t>
            </a:r>
          </a:p>
          <a:p>
            <a:pPr marL="342900" indent="-342900">
              <a:buFont typeface="Wingdings" panose="05000000000000000000" charset="0"/>
              <a:buChar char=""/>
            </a:pPr>
            <a:r>
              <a:rPr lang="zh-CN" altLang="en-US" sz="1600" dirty="0">
                <a:solidFill>
                  <a:schemeClr val="accent5">
                    <a:lumMod val="75000"/>
                  </a:schemeClr>
                </a:solidFill>
                <a:latin typeface="Source Sans Pro Black" panose="020B0803030403020204" pitchFamily="34" charset="0"/>
                <a:ea typeface="宋体" panose="02010600030101010101" pitchFamily="2" charset="-122"/>
                <a:sym typeface="+mn-ea"/>
              </a:rPr>
              <a:t>布尔型</a:t>
            </a:r>
            <a:r>
              <a:rPr lang="zh-CN" altLang="en-US" sz="1600" dirty="0">
                <a:latin typeface="Source Sans Pro Black" panose="020B0803030403020204" pitchFamily="34" charset="0"/>
                <a:ea typeface="宋体" panose="02010600030101010101" pitchFamily="2" charset="-122"/>
                <a:sym typeface="+mn-ea"/>
              </a:rPr>
              <a:t>（表示真假的类型，仅包括</a:t>
            </a:r>
            <a:r>
              <a:rPr lang="en-US" altLang="zh-CN" sz="1600" dirty="0">
                <a:latin typeface="Source Sans Pro Black" panose="020B0803030403020204" pitchFamily="34" charset="0"/>
                <a:ea typeface="宋体" panose="02010600030101010101" pitchFamily="2" charset="-122"/>
                <a:sym typeface="+mn-ea"/>
              </a:rPr>
              <a:t>True</a:t>
            </a:r>
            <a:r>
              <a:rPr lang="zh-CN" altLang="en-US" sz="1600" dirty="0">
                <a:latin typeface="Source Sans Pro Black" panose="020B0803030403020204" pitchFamily="34" charset="0"/>
                <a:ea typeface="宋体" panose="02010600030101010101" pitchFamily="2" charset="-122"/>
                <a:sym typeface="+mn-ea"/>
              </a:rPr>
              <a:t>和</a:t>
            </a:r>
            <a:r>
              <a:rPr lang="en-US" altLang="zh-CN" sz="1600" dirty="0">
                <a:latin typeface="Source Sans Pro Black" panose="020B0803030403020204" pitchFamily="34" charset="0"/>
                <a:ea typeface="宋体" panose="02010600030101010101" pitchFamily="2" charset="-122"/>
                <a:sym typeface="+mn-ea"/>
              </a:rPr>
              <a:t>False</a:t>
            </a:r>
            <a:r>
              <a:rPr lang="zh-CN" altLang="en-US" sz="1600" dirty="0">
                <a:latin typeface="Source Sans Pro Black" panose="020B0803030403020204" pitchFamily="34" charset="0"/>
                <a:ea typeface="宋体" panose="02010600030101010101" pitchFamily="2" charset="-122"/>
                <a:sym typeface="+mn-ea"/>
              </a:rPr>
              <a:t>两种取值）</a:t>
            </a:r>
          </a:p>
          <a:p>
            <a:pPr marL="342900" indent="-342900">
              <a:buFont typeface="Wingdings" panose="05000000000000000000" charset="0"/>
              <a:buChar char=""/>
            </a:pPr>
            <a:r>
              <a:rPr lang="zh-CN" altLang="en-US" sz="1600" dirty="0">
                <a:solidFill>
                  <a:schemeClr val="accent5">
                    <a:lumMod val="75000"/>
                  </a:schemeClr>
                </a:solidFill>
                <a:latin typeface="Source Sans Pro Black" panose="020B0803030403020204" pitchFamily="34" charset="0"/>
                <a:ea typeface="宋体" panose="02010600030101010101" pitchFamily="2" charset="-122"/>
                <a:sym typeface="+mn-ea"/>
              </a:rPr>
              <a:t>整型</a:t>
            </a:r>
            <a:r>
              <a:rPr lang="zh-CN" altLang="en-US" sz="1600" dirty="0">
                <a:latin typeface="Source Sans Pro Black" panose="020B0803030403020204" pitchFamily="34" charset="0"/>
                <a:ea typeface="宋体" panose="02010600030101010101" pitchFamily="2" charset="-122"/>
                <a:sym typeface="+mn-ea"/>
              </a:rPr>
              <a:t>（整数，例如</a:t>
            </a:r>
            <a:r>
              <a:rPr lang="en-US" altLang="zh-CN" sz="1600" dirty="0">
                <a:latin typeface="Source Sans Pro Black" panose="020B0803030403020204" pitchFamily="34" charset="0"/>
                <a:ea typeface="宋体" panose="02010600030101010101" pitchFamily="2" charset="-122"/>
                <a:sym typeface="+mn-ea"/>
              </a:rPr>
              <a:t>42</a:t>
            </a:r>
            <a:r>
              <a:rPr lang="zh-CN" altLang="en-US" sz="1600" dirty="0">
                <a:latin typeface="Source Sans Pro Black" panose="020B0803030403020204" pitchFamily="34" charset="0"/>
                <a:ea typeface="宋体" panose="02010600030101010101" pitchFamily="2" charset="-122"/>
                <a:sym typeface="+mn-ea"/>
              </a:rPr>
              <a:t>、</a:t>
            </a:r>
            <a:r>
              <a:rPr lang="en-US" altLang="zh-CN" sz="1600" dirty="0">
                <a:latin typeface="Source Sans Pro Black" panose="020B0803030403020204" pitchFamily="34" charset="0"/>
                <a:ea typeface="宋体" panose="02010600030101010101" pitchFamily="2" charset="-122"/>
                <a:sym typeface="+mn-ea"/>
              </a:rPr>
              <a:t>10000000.0</a:t>
            </a:r>
            <a:r>
              <a:rPr lang="zh-CN" altLang="en-US" sz="1600" dirty="0">
                <a:latin typeface="Source Sans Pro Black" panose="020B0803030403020204" pitchFamily="34" charset="0"/>
                <a:ea typeface="宋体" panose="02010600030101010101" pitchFamily="2" charset="-122"/>
                <a:sym typeface="+mn-ea"/>
              </a:rPr>
              <a:t>）</a:t>
            </a:r>
          </a:p>
          <a:p>
            <a:pPr marL="342900" indent="-342900">
              <a:buFont typeface="Wingdings" panose="05000000000000000000" charset="0"/>
              <a:buChar char=""/>
            </a:pPr>
            <a:r>
              <a:rPr lang="zh-CN" altLang="en-US" sz="1600" dirty="0">
                <a:solidFill>
                  <a:schemeClr val="accent5">
                    <a:lumMod val="75000"/>
                  </a:schemeClr>
                </a:solidFill>
                <a:latin typeface="Source Sans Pro Black" panose="020B0803030403020204" pitchFamily="34" charset="0"/>
                <a:ea typeface="宋体" panose="02010600030101010101" pitchFamily="2" charset="-122"/>
                <a:sym typeface="+mn-ea"/>
              </a:rPr>
              <a:t>浮点型</a:t>
            </a:r>
            <a:r>
              <a:rPr lang="zh-CN" altLang="en-US" sz="1600" dirty="0">
                <a:latin typeface="Source Sans Pro Black" panose="020B0803030403020204" pitchFamily="34" charset="0"/>
                <a:ea typeface="宋体" panose="02010600030101010101" pitchFamily="2" charset="-122"/>
                <a:sym typeface="+mn-ea"/>
              </a:rPr>
              <a:t>（小数，例如</a:t>
            </a:r>
            <a:r>
              <a:rPr lang="en-US" altLang="zh-CN" sz="1600" dirty="0">
                <a:latin typeface="Source Sans Pro Black" panose="020B0803030403020204" pitchFamily="34" charset="0"/>
                <a:ea typeface="宋体" panose="02010600030101010101" pitchFamily="2" charset="-122"/>
                <a:sym typeface="+mn-ea"/>
              </a:rPr>
              <a:t>3.14159</a:t>
            </a:r>
            <a:r>
              <a:rPr lang="zh-CN" altLang="en-US" sz="1600" dirty="0">
                <a:latin typeface="Source Sans Pro Black" panose="020B0803030403020204" pitchFamily="34" charset="0"/>
                <a:ea typeface="宋体" panose="02010600030101010101" pitchFamily="2" charset="-122"/>
                <a:sym typeface="+mn-ea"/>
              </a:rPr>
              <a:t>，或用科学计数法表示的数字，例如</a:t>
            </a:r>
            <a:r>
              <a:rPr lang="en-US" altLang="zh-CN" sz="1600" dirty="0">
                <a:latin typeface="Source Sans Pro Black" panose="020B0803030403020204" pitchFamily="34" charset="0"/>
                <a:ea typeface="宋体" panose="02010600030101010101" pitchFamily="2" charset="-122"/>
                <a:sym typeface="+mn-ea"/>
              </a:rPr>
              <a:t>1.0e8</a:t>
            </a:r>
            <a:r>
              <a:rPr lang="zh-CN" altLang="en-US" sz="1600" dirty="0">
                <a:latin typeface="Source Sans Pro Black" panose="020B0803030403020204" pitchFamily="34" charset="0"/>
                <a:ea typeface="宋体" panose="02010600030101010101" pitchFamily="2" charset="-122"/>
                <a:sym typeface="+mn-ea"/>
              </a:rPr>
              <a:t>，它表示</a:t>
            </a:r>
            <a:r>
              <a:rPr lang="en-US" altLang="zh-CN" sz="1600" dirty="0">
                <a:latin typeface="Source Sans Pro Black" panose="020B0803030403020204" pitchFamily="34" charset="0"/>
                <a:ea typeface="宋体" panose="02010600030101010101" pitchFamily="2" charset="-122"/>
                <a:sym typeface="+mn-ea"/>
              </a:rPr>
              <a:t>1</a:t>
            </a:r>
            <a:r>
              <a:rPr lang="zh-CN" altLang="en-US" sz="1600" dirty="0">
                <a:latin typeface="Source Sans Pro Black" panose="020B0803030403020204" pitchFamily="34" charset="0"/>
                <a:ea typeface="宋体" panose="02010600030101010101" pitchFamily="2" charset="-122"/>
                <a:sym typeface="+mn-ea"/>
              </a:rPr>
              <a:t>乘以</a:t>
            </a:r>
            <a:r>
              <a:rPr lang="en-US" altLang="zh-CN" sz="1600" dirty="0">
                <a:latin typeface="Source Sans Pro Black" panose="020B0803030403020204" pitchFamily="34" charset="0"/>
                <a:ea typeface="宋体" panose="02010600030101010101" pitchFamily="2" charset="-122"/>
                <a:sym typeface="+mn-ea"/>
              </a:rPr>
              <a:t>10</a:t>
            </a:r>
            <a:r>
              <a:rPr lang="zh-CN" altLang="en-US" sz="1600" dirty="0">
                <a:latin typeface="Source Sans Pro Black" panose="020B0803030403020204" pitchFamily="34" charset="0"/>
                <a:ea typeface="宋体" panose="02010600030101010101" pitchFamily="2" charset="-122"/>
                <a:sym typeface="+mn-ea"/>
              </a:rPr>
              <a:t>的</a:t>
            </a:r>
            <a:r>
              <a:rPr lang="en-US" altLang="zh-CN" sz="1600" dirty="0">
                <a:latin typeface="Source Sans Pro Black" panose="020B0803030403020204" pitchFamily="34" charset="0"/>
                <a:ea typeface="宋体" panose="02010600030101010101" pitchFamily="2" charset="-122"/>
                <a:sym typeface="+mn-ea"/>
              </a:rPr>
              <a:t>8</a:t>
            </a:r>
            <a:r>
              <a:rPr lang="zh-CN" altLang="en-US" sz="1600" dirty="0">
                <a:latin typeface="Source Sans Pro Black" panose="020B0803030403020204" pitchFamily="34" charset="0"/>
                <a:ea typeface="宋体" panose="02010600030101010101" pitchFamily="2" charset="-122"/>
                <a:sym typeface="+mn-ea"/>
              </a:rPr>
              <a:t>次方，也写作</a:t>
            </a:r>
            <a:r>
              <a:rPr lang="en-US" altLang="zh-CN" sz="1600" dirty="0">
                <a:latin typeface="Source Sans Pro Black" panose="020B0803030403020204" pitchFamily="34" charset="0"/>
                <a:ea typeface="宋体" panose="02010600030101010101" pitchFamily="2" charset="-122"/>
                <a:sym typeface="+mn-ea"/>
              </a:rPr>
              <a:t>100000000.0</a:t>
            </a:r>
            <a:r>
              <a:rPr lang="zh-CN" altLang="en-US" sz="1600" dirty="0">
                <a:latin typeface="Source Sans Pro Black" panose="020B0803030403020204" pitchFamily="34" charset="0"/>
                <a:ea typeface="宋体" panose="02010600030101010101" pitchFamily="2" charset="-122"/>
                <a:sym typeface="+mn-ea"/>
              </a:rPr>
              <a:t>）</a:t>
            </a:r>
            <a:endParaRPr lang="en-US" altLang="zh-CN" sz="1600" dirty="0">
              <a:latin typeface="Source Sans Pro Black" panose="020B0803030403020204" pitchFamily="34" charset="0"/>
              <a:ea typeface="宋体" panose="02010600030101010101" pitchFamily="2" charset="-122"/>
              <a:sym typeface="+mn-ea"/>
            </a:endParaRPr>
          </a:p>
          <a:p>
            <a:pPr marL="342900" indent="-342900">
              <a:buFont typeface="Wingdings" panose="05000000000000000000" charset="0"/>
              <a:buChar char=""/>
            </a:pPr>
            <a:r>
              <a:rPr lang="zh-CN" altLang="en-US" sz="1600" dirty="0">
                <a:solidFill>
                  <a:schemeClr val="accent5">
                    <a:lumMod val="75000"/>
                  </a:schemeClr>
                </a:solidFill>
                <a:latin typeface="Source Sans Pro Black" panose="020B0803030403020204" pitchFamily="34" charset="0"/>
                <a:ea typeface="宋体" panose="02010600030101010101" pitchFamily="2" charset="-122"/>
                <a:sym typeface="+mn-ea"/>
              </a:rPr>
              <a:t>字符串型</a:t>
            </a:r>
            <a:r>
              <a:rPr lang="zh-CN" altLang="en-US" sz="1600" dirty="0">
                <a:latin typeface="Source Sans Pro Black" panose="020B0803030403020204" pitchFamily="34" charset="0"/>
                <a:ea typeface="宋体" panose="02010600030101010101" pitchFamily="2" charset="-122"/>
                <a:sym typeface="+mn-ea"/>
              </a:rPr>
              <a:t>（字符组成的序列）</a:t>
            </a:r>
            <a:endParaRPr lang="zh-CN" altLang="en-US" sz="1600" dirty="0">
              <a:latin typeface="Source Sans Pro Black" panose="020B0803030403020204" pitchFamily="34" charset="0"/>
            </a:endParaRPr>
          </a:p>
        </p:txBody>
      </p:sp>
      <p:cxnSp>
        <p:nvCxnSpPr>
          <p:cNvPr id="16" name="直接连接符 15"/>
          <p:cNvCxnSpPr>
            <a:cxnSpLocks/>
          </p:cNvCxnSpPr>
          <p:nvPr/>
        </p:nvCxnSpPr>
        <p:spPr>
          <a:xfrm>
            <a:off x="4480986" y="3064242"/>
            <a:ext cx="0" cy="1282993"/>
          </a:xfrm>
          <a:prstGeom prst="line">
            <a:avLst/>
          </a:prstGeom>
          <a:ln>
            <a:solidFill>
              <a:srgbClr val="3A3A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1047677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337BF596-A1C3-4E11-838C-01D2C6CC79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1223936" y="5742560"/>
            <a:ext cx="1637954" cy="1637954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CFF282EC-775D-4604-9842-CD3273DD4FAE}"/>
              </a:ext>
            </a:extLst>
          </p:cNvPr>
          <p:cNvSpPr/>
          <p:nvPr/>
        </p:nvSpPr>
        <p:spPr>
          <a:xfrm>
            <a:off x="2707531" y="672566"/>
            <a:ext cx="7720519" cy="33547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dirty="0"/>
              <a:t>使用</a:t>
            </a:r>
            <a:r>
              <a:rPr lang="en-US" altLang="zh-CN" sz="3200" dirty="0" err="1"/>
              <a:t>len</a:t>
            </a:r>
            <a:r>
              <a:rPr lang="en-US" altLang="zh-CN" sz="3200" dirty="0"/>
              <a:t>()</a:t>
            </a:r>
            <a:r>
              <a:rPr lang="zh-CN" altLang="en-US" sz="3200" dirty="0"/>
              <a:t>获得长度</a:t>
            </a:r>
          </a:p>
          <a:p>
            <a:endParaRPr lang="en-US" altLang="zh-CN" dirty="0"/>
          </a:p>
          <a:p>
            <a:r>
              <a:rPr lang="zh-CN" altLang="en-US" dirty="0"/>
              <a:t>到目前为止，我们已经学会了使用许多特殊的标点符号（例如 </a:t>
            </a:r>
            <a:r>
              <a:rPr lang="en-US" altLang="zh-CN" dirty="0"/>
              <a:t>+</a:t>
            </a:r>
            <a:r>
              <a:rPr lang="zh-CN" altLang="en-US" dirty="0"/>
              <a:t>）对字符串进行相应操作。</a:t>
            </a:r>
          </a:p>
          <a:p>
            <a:r>
              <a:rPr lang="zh-CN" altLang="en-US" dirty="0"/>
              <a:t>但标点符号只有有限的几种。从现在开始，我们将学习使用 </a:t>
            </a:r>
            <a:r>
              <a:rPr lang="en-US" altLang="zh-CN" dirty="0"/>
              <a:t>Python </a:t>
            </a:r>
            <a:r>
              <a:rPr lang="zh-CN" altLang="en-US" dirty="0"/>
              <a:t>的内置函数。所谓函数指的是可以执行某些特定操作的有名字的代码。</a:t>
            </a:r>
          </a:p>
          <a:p>
            <a:r>
              <a:rPr lang="en-US" altLang="zh-CN" dirty="0" err="1"/>
              <a:t>len</a:t>
            </a:r>
            <a:r>
              <a:rPr lang="en-US" altLang="zh-CN" dirty="0"/>
              <a:t>() </a:t>
            </a:r>
            <a:r>
              <a:rPr lang="zh-CN" altLang="en-US" dirty="0"/>
              <a:t>函数可用于计算字符串包含的字符数：</a:t>
            </a:r>
          </a:p>
          <a:p>
            <a:r>
              <a:rPr lang="en-US" altLang="zh-CN" dirty="0"/>
              <a:t>&gt;&gt;&gt; </a:t>
            </a:r>
            <a:r>
              <a:rPr lang="en-US" altLang="zh-CN" dirty="0" err="1"/>
              <a:t>len</a:t>
            </a:r>
            <a:r>
              <a:rPr lang="en-US" altLang="zh-CN" dirty="0"/>
              <a:t>(letters)</a:t>
            </a:r>
          </a:p>
          <a:p>
            <a:r>
              <a:rPr lang="en-US" altLang="zh-CN" dirty="0"/>
              <a:t>26</a:t>
            </a:r>
          </a:p>
          <a:p>
            <a:r>
              <a:rPr lang="en-US" altLang="zh-CN" dirty="0"/>
              <a:t>&gt;&gt;&gt; empty = ""</a:t>
            </a:r>
            <a:r>
              <a:rPr lang="en-US" altLang="zh-CN" dirty="0" err="1"/>
              <a:t>len</a:t>
            </a:r>
            <a:r>
              <a:rPr lang="en-US" altLang="zh-CN" dirty="0"/>
              <a:t>(empty)</a:t>
            </a:r>
          </a:p>
          <a:p>
            <a:r>
              <a:rPr lang="en-US" altLang="zh-CN" dirty="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3424497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337BF596-A1C3-4E11-838C-01D2C6CC79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3936" y="5742560"/>
            <a:ext cx="1637954" cy="1637954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24538667-086A-4E90-8DCD-BCF7F6E03B87}"/>
              </a:ext>
            </a:extLst>
          </p:cNvPr>
          <p:cNvSpPr/>
          <p:nvPr/>
        </p:nvSpPr>
        <p:spPr>
          <a:xfrm>
            <a:off x="2425429" y="523461"/>
            <a:ext cx="8917021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dirty="0"/>
              <a:t>使用</a:t>
            </a:r>
            <a:r>
              <a:rPr lang="en-US" altLang="zh-CN" sz="3200" dirty="0"/>
              <a:t>split()</a:t>
            </a:r>
            <a:r>
              <a:rPr lang="zh-CN" altLang="en-US" sz="3200" dirty="0"/>
              <a:t>分割</a:t>
            </a:r>
          </a:p>
          <a:p>
            <a:br>
              <a:rPr lang="en-US" altLang="zh-CN" dirty="0"/>
            </a:br>
            <a:r>
              <a:rPr lang="zh-CN" altLang="en-US" dirty="0"/>
              <a:t>与广义函数 </a:t>
            </a:r>
            <a:r>
              <a:rPr lang="en-US" altLang="zh-CN" dirty="0" err="1"/>
              <a:t>len</a:t>
            </a:r>
            <a:r>
              <a:rPr lang="en-US" altLang="zh-CN" dirty="0"/>
              <a:t>() </a:t>
            </a:r>
            <a:r>
              <a:rPr lang="zh-CN" altLang="en-US" dirty="0"/>
              <a:t>不同，有些函数只适用于字符串类型。为了调用字符串函数，你需要输入字符串的名称、一个点号，接着是需要调用的函数名，以及需要传入的参数：</a:t>
            </a:r>
            <a:r>
              <a:rPr lang="en-US" altLang="zh-CN" dirty="0" err="1"/>
              <a:t>string.function</a:t>
            </a:r>
            <a:r>
              <a:rPr lang="en-US" altLang="zh-CN" dirty="0"/>
              <a:t>(arguments)</a:t>
            </a:r>
            <a:r>
              <a:rPr lang="zh-CN" altLang="en-US" dirty="0"/>
              <a:t>。</a:t>
            </a:r>
          </a:p>
          <a:p>
            <a:r>
              <a:rPr lang="zh-CN" altLang="en-US" dirty="0"/>
              <a:t>使用内置的字符串函数 </a:t>
            </a:r>
            <a:r>
              <a:rPr lang="en-US" altLang="zh-CN" dirty="0"/>
              <a:t>split() </a:t>
            </a:r>
            <a:r>
              <a:rPr lang="zh-CN" altLang="en-US" dirty="0"/>
              <a:t>可以基于分隔符将字符串分割成由若干子串组成的列表。</a:t>
            </a:r>
          </a:p>
          <a:p>
            <a:r>
              <a:rPr lang="zh-CN" altLang="en-US" dirty="0"/>
              <a:t>所谓列表（</a:t>
            </a:r>
            <a:r>
              <a:rPr lang="en-US" altLang="zh-CN" dirty="0"/>
              <a:t>list</a:t>
            </a:r>
            <a:r>
              <a:rPr lang="zh-CN" altLang="en-US" dirty="0"/>
              <a:t>）是由一系列值组成的序列，值与值之间由逗号隔开，整个列表被方括号所包裹。</a:t>
            </a:r>
          </a:p>
          <a:p>
            <a:r>
              <a:rPr lang="en-US" altLang="zh-CN" dirty="0"/>
              <a:t>&gt;&gt;&gt; </a:t>
            </a:r>
            <a:r>
              <a:rPr lang="en-US" altLang="zh-CN" dirty="0" err="1"/>
              <a:t>todos</a:t>
            </a:r>
            <a:r>
              <a:rPr lang="en-US" altLang="zh-CN" dirty="0"/>
              <a:t> = 'get </a:t>
            </a:r>
            <a:r>
              <a:rPr lang="en-US" altLang="zh-CN" dirty="0" err="1"/>
              <a:t>gloves,get</a:t>
            </a:r>
            <a:r>
              <a:rPr lang="en-US" altLang="zh-CN" dirty="0"/>
              <a:t> </a:t>
            </a:r>
            <a:r>
              <a:rPr lang="en-US" altLang="zh-CN" dirty="0" err="1"/>
              <a:t>mask,give</a:t>
            </a:r>
            <a:r>
              <a:rPr lang="en-US" altLang="zh-CN" dirty="0"/>
              <a:t> cat </a:t>
            </a:r>
            <a:r>
              <a:rPr lang="en-US" altLang="zh-CN" dirty="0" err="1"/>
              <a:t>vitamins,call</a:t>
            </a:r>
            <a:r>
              <a:rPr lang="en-US" altLang="zh-CN" dirty="0"/>
              <a:t> ambulance'</a:t>
            </a:r>
          </a:p>
          <a:p>
            <a:r>
              <a:rPr lang="en-US" altLang="zh-CN" dirty="0"/>
              <a:t>&gt;&gt;&gt; </a:t>
            </a:r>
            <a:r>
              <a:rPr lang="en-US" altLang="zh-CN" dirty="0" err="1"/>
              <a:t>todos.split</a:t>
            </a:r>
            <a:r>
              <a:rPr lang="en-US" altLang="zh-CN" dirty="0"/>
              <a:t>(',')</a:t>
            </a:r>
          </a:p>
          <a:p>
            <a:r>
              <a:rPr lang="en-US" altLang="zh-CN" dirty="0"/>
              <a:t>['get gloves', 'get mask', 'give cat vitamins', 'call ambulance']</a:t>
            </a:r>
          </a:p>
          <a:p>
            <a:r>
              <a:rPr lang="zh-CN" altLang="en-US" dirty="0"/>
              <a:t>上面例子中，字符串名为 </a:t>
            </a:r>
            <a:r>
              <a:rPr lang="en-US" altLang="zh-CN" dirty="0" err="1"/>
              <a:t>todos</a:t>
            </a:r>
            <a:r>
              <a:rPr lang="zh-CN" altLang="en-US" dirty="0"/>
              <a:t>，函数名为 </a:t>
            </a:r>
            <a:r>
              <a:rPr lang="en-US" altLang="zh-CN" dirty="0"/>
              <a:t>split()</a:t>
            </a:r>
            <a:r>
              <a:rPr lang="zh-CN" altLang="en-US" dirty="0"/>
              <a:t>，传入的参数为单一的分隔符 </a:t>
            </a:r>
            <a:r>
              <a:rPr lang="en-US" altLang="zh-CN" dirty="0"/>
              <a:t>','</a:t>
            </a:r>
            <a:r>
              <a:rPr lang="zh-CN" altLang="en-US" dirty="0"/>
              <a:t>。如</a:t>
            </a:r>
          </a:p>
          <a:p>
            <a:r>
              <a:rPr lang="zh-CN" altLang="en-US" dirty="0"/>
              <a:t>果不指定分隔符，那么 </a:t>
            </a:r>
            <a:r>
              <a:rPr lang="en-US" altLang="zh-CN" dirty="0"/>
              <a:t>split() </a:t>
            </a:r>
            <a:r>
              <a:rPr lang="zh-CN" altLang="en-US" dirty="0"/>
              <a:t>将默认使用空白字符</a:t>
            </a:r>
            <a:r>
              <a:rPr lang="en-US" altLang="zh-CN" dirty="0"/>
              <a:t>——</a:t>
            </a:r>
            <a:r>
              <a:rPr lang="zh-CN" altLang="en-US" dirty="0"/>
              <a:t>换行符、空格、制表符。</a:t>
            </a:r>
          </a:p>
          <a:p>
            <a:r>
              <a:rPr lang="en-US" altLang="zh-CN" dirty="0"/>
              <a:t>&gt;&gt;&gt; </a:t>
            </a:r>
            <a:r>
              <a:rPr lang="en-US" altLang="zh-CN" dirty="0" err="1"/>
              <a:t>todos.split</a:t>
            </a:r>
            <a:r>
              <a:rPr lang="en-US" altLang="zh-CN" dirty="0"/>
              <a:t>()</a:t>
            </a:r>
          </a:p>
          <a:p>
            <a:r>
              <a:rPr lang="en-US" altLang="zh-CN" dirty="0"/>
              <a:t>['get', '</a:t>
            </a:r>
            <a:r>
              <a:rPr lang="en-US" altLang="zh-CN" dirty="0" err="1"/>
              <a:t>gloves,get</a:t>
            </a:r>
            <a:r>
              <a:rPr lang="en-US" altLang="zh-CN" dirty="0"/>
              <a:t>', '</a:t>
            </a:r>
            <a:r>
              <a:rPr lang="en-US" altLang="zh-CN" dirty="0" err="1"/>
              <a:t>mask,give</a:t>
            </a:r>
            <a:r>
              <a:rPr lang="en-US" altLang="zh-CN" dirty="0"/>
              <a:t>', 'cat', '</a:t>
            </a:r>
            <a:r>
              <a:rPr lang="en-US" altLang="zh-CN" dirty="0" err="1"/>
              <a:t>vitamins,call</a:t>
            </a:r>
            <a:r>
              <a:rPr lang="en-US" altLang="zh-CN" dirty="0"/>
              <a:t>', 'ambulance']</a:t>
            </a:r>
          </a:p>
          <a:p>
            <a:r>
              <a:rPr lang="zh-CN" altLang="en-US" dirty="0"/>
              <a:t>即使不传入参数，调用 </a:t>
            </a:r>
            <a:r>
              <a:rPr lang="en-US" altLang="zh-CN" dirty="0"/>
              <a:t>split() </a:t>
            </a:r>
            <a:r>
              <a:rPr lang="zh-CN" altLang="en-US" dirty="0"/>
              <a:t>函数时仍需要带着括号，这样 </a:t>
            </a:r>
            <a:r>
              <a:rPr lang="en-US" altLang="zh-CN" dirty="0"/>
              <a:t>Python </a:t>
            </a:r>
            <a:r>
              <a:rPr lang="zh-CN" altLang="en-US" dirty="0"/>
              <a:t>才能知道你想要进行函数调用。</a:t>
            </a:r>
          </a:p>
        </p:txBody>
      </p:sp>
    </p:spTree>
    <p:extLst>
      <p:ext uri="{BB962C8B-B14F-4D97-AF65-F5344CB8AC3E}">
        <p14:creationId xmlns:p14="http://schemas.microsoft.com/office/powerpoint/2010/main" val="1753228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337BF596-A1C3-4E11-838C-01D2C6CC79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1223936" y="5742560"/>
            <a:ext cx="1637954" cy="1637954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FE85BC9E-D307-486E-B3D2-B9DB95C8BBE9}"/>
              </a:ext>
            </a:extLst>
          </p:cNvPr>
          <p:cNvSpPr/>
          <p:nvPr/>
        </p:nvSpPr>
        <p:spPr>
          <a:xfrm>
            <a:off x="2668620" y="875013"/>
            <a:ext cx="8175937" cy="3908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dirty="0"/>
              <a:t>使用</a:t>
            </a:r>
            <a:r>
              <a:rPr lang="en-US" altLang="zh-CN" sz="3200" dirty="0"/>
              <a:t>join()</a:t>
            </a:r>
            <a:r>
              <a:rPr lang="zh-CN" altLang="en-US" sz="3200" dirty="0"/>
              <a:t>合并</a:t>
            </a:r>
          </a:p>
          <a:p>
            <a:endParaRPr lang="en-US" altLang="zh-CN" dirty="0"/>
          </a:p>
          <a:p>
            <a:r>
              <a:rPr lang="zh-CN" altLang="en-US" dirty="0"/>
              <a:t>可能你已经猜到了，</a:t>
            </a:r>
            <a:r>
              <a:rPr lang="en-US" altLang="zh-CN" dirty="0"/>
              <a:t>join() </a:t>
            </a:r>
            <a:r>
              <a:rPr lang="zh-CN" altLang="en-US" dirty="0"/>
              <a:t>函数与 </a:t>
            </a:r>
            <a:r>
              <a:rPr lang="en-US" altLang="zh-CN" dirty="0"/>
              <a:t>split() </a:t>
            </a:r>
            <a:r>
              <a:rPr lang="zh-CN" altLang="en-US" dirty="0"/>
              <a:t>函数正好相反：它将包含若干子串的列表分解，并将这些子串合成一个完整的大的字符串。</a:t>
            </a:r>
            <a:r>
              <a:rPr lang="en-US" altLang="zh-CN" dirty="0"/>
              <a:t>join() </a:t>
            </a:r>
            <a:r>
              <a:rPr lang="zh-CN" altLang="en-US" dirty="0"/>
              <a:t>的调用顺序看起来有点别扭，与</a:t>
            </a:r>
            <a:r>
              <a:rPr lang="en-US" altLang="zh-CN" dirty="0"/>
              <a:t>split() </a:t>
            </a:r>
            <a:r>
              <a:rPr lang="zh-CN" altLang="en-US" dirty="0"/>
              <a:t>相反，你需要首先指定粘合用的字符串，然后再指定需要合并的列表：</a:t>
            </a:r>
            <a:r>
              <a:rPr lang="en-US" altLang="zh-CN" dirty="0" err="1"/>
              <a:t>string.join</a:t>
            </a:r>
            <a:r>
              <a:rPr lang="en-US" altLang="zh-CN" dirty="0"/>
              <a:t>(list)</a:t>
            </a:r>
            <a:r>
              <a:rPr lang="zh-CN" altLang="en-US" dirty="0"/>
              <a:t>。因此，为了将列表 </a:t>
            </a:r>
            <a:r>
              <a:rPr lang="en-US" altLang="zh-CN" dirty="0"/>
              <a:t>lines </a:t>
            </a:r>
            <a:r>
              <a:rPr lang="zh-CN" altLang="en-US" dirty="0"/>
              <a:t>中的多个子串合并成完整的字符串，我们应该使用语句：</a:t>
            </a:r>
            <a:r>
              <a:rPr lang="en-US" altLang="zh-CN" dirty="0"/>
              <a:t>'\</a:t>
            </a:r>
            <a:r>
              <a:rPr lang="en-US" altLang="zh-CN" dirty="0" err="1"/>
              <a:t>n'.join</a:t>
            </a:r>
            <a:r>
              <a:rPr lang="en-US" altLang="zh-CN" dirty="0"/>
              <a:t>(lines)</a:t>
            </a:r>
            <a:r>
              <a:rPr lang="zh-CN" altLang="en-US" dirty="0"/>
              <a:t>。下面的例子将列表中的名字通过逗号及空格粘合在一起：</a:t>
            </a:r>
          </a:p>
          <a:p>
            <a:endParaRPr lang="en-US" altLang="zh-CN" dirty="0"/>
          </a:p>
          <a:p>
            <a:r>
              <a:rPr lang="en-US" altLang="zh-CN" dirty="0"/>
              <a:t>&gt;&gt;&gt; </a:t>
            </a:r>
            <a:r>
              <a:rPr lang="en-US" altLang="zh-CN" dirty="0" err="1"/>
              <a:t>crypto_list</a:t>
            </a:r>
            <a:r>
              <a:rPr lang="en-US" altLang="zh-CN" dirty="0"/>
              <a:t> = ['Yeti', 'Bigfoot', 'Loch Ness Monster']</a:t>
            </a:r>
          </a:p>
          <a:p>
            <a:r>
              <a:rPr lang="en-US" altLang="zh-CN" dirty="0"/>
              <a:t>&gt;&gt;&gt; </a:t>
            </a:r>
            <a:r>
              <a:rPr lang="en-US" altLang="zh-CN" dirty="0" err="1"/>
              <a:t>crypto_string</a:t>
            </a:r>
            <a:r>
              <a:rPr lang="en-US" altLang="zh-CN" dirty="0"/>
              <a:t> = ', '.join(</a:t>
            </a:r>
            <a:r>
              <a:rPr lang="en-US" altLang="zh-CN" dirty="0" err="1"/>
              <a:t>crypto_list</a:t>
            </a:r>
            <a:r>
              <a:rPr lang="en-US" altLang="zh-CN" dirty="0"/>
              <a:t>)</a:t>
            </a:r>
          </a:p>
          <a:p>
            <a:r>
              <a:rPr lang="en-US" altLang="zh-CN" dirty="0"/>
              <a:t>&gt;&gt;&gt; print('Found and signing book deals:', </a:t>
            </a:r>
            <a:r>
              <a:rPr lang="en-US" altLang="zh-CN" dirty="0" err="1"/>
              <a:t>crypto_string</a:t>
            </a:r>
            <a:r>
              <a:rPr lang="en-US" altLang="zh-CN" dirty="0"/>
              <a:t>)</a:t>
            </a:r>
          </a:p>
          <a:p>
            <a:r>
              <a:rPr lang="en-US" altLang="zh-CN" dirty="0"/>
              <a:t>Found and signing book deals: Yeti, Bigfoot, Loch Ness Monster</a:t>
            </a:r>
          </a:p>
        </p:txBody>
      </p:sp>
    </p:spTree>
    <p:extLst>
      <p:ext uri="{BB962C8B-B14F-4D97-AF65-F5344CB8AC3E}">
        <p14:creationId xmlns:p14="http://schemas.microsoft.com/office/powerpoint/2010/main" val="2932542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337BF596-A1C3-4E11-838C-01D2C6CC79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3936" y="5742560"/>
            <a:ext cx="1637954" cy="1637954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72472D00-1EAE-4622-9C81-5D5909BAAFDE}"/>
              </a:ext>
            </a:extLst>
          </p:cNvPr>
          <p:cNvSpPr/>
          <p:nvPr/>
        </p:nvSpPr>
        <p:spPr>
          <a:xfrm>
            <a:off x="1472118" y="1298488"/>
            <a:ext cx="10064885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Python </a:t>
            </a:r>
            <a:r>
              <a:rPr lang="zh-CN" altLang="en-US" dirty="0"/>
              <a:t>拥有非常多的字符串函数。这一节将探索其中最常用的一些。我们的测试对象是下面的字符串，它源自纽卡斯尔伯爵 </a:t>
            </a:r>
            <a:r>
              <a:rPr lang="en-US" altLang="zh-CN" dirty="0"/>
              <a:t>Margaret Cavendish </a:t>
            </a:r>
            <a:r>
              <a:rPr lang="zh-CN" altLang="en-US" dirty="0"/>
              <a:t>的不朽名篇 </a:t>
            </a:r>
            <a:r>
              <a:rPr lang="en-US" altLang="zh-CN" dirty="0"/>
              <a:t>What Is Liquid?</a:t>
            </a:r>
            <a:r>
              <a:rPr lang="zh-CN" altLang="en-US" dirty="0"/>
              <a:t>：</a:t>
            </a:r>
          </a:p>
          <a:p>
            <a:r>
              <a:rPr lang="en-US" altLang="zh-CN" dirty="0"/>
              <a:t>&gt;&gt;&gt; poem = '''All that doth flow we cannot liquid name</a:t>
            </a:r>
          </a:p>
          <a:p>
            <a:r>
              <a:rPr lang="en-US" altLang="zh-CN" dirty="0"/>
              <a:t>Or else would fire and water be the same;</a:t>
            </a:r>
          </a:p>
          <a:p>
            <a:r>
              <a:rPr lang="en-US" altLang="zh-CN" dirty="0"/>
              <a:t>But that is liquid which is moist and wet</a:t>
            </a:r>
          </a:p>
          <a:p>
            <a:r>
              <a:rPr lang="en-US" altLang="zh-CN" dirty="0"/>
              <a:t>Fire that property can never get.</a:t>
            </a:r>
            <a:r>
              <a:rPr lang="zh-CN" altLang="en-US" dirty="0"/>
              <a:t>我</a:t>
            </a:r>
            <a:r>
              <a:rPr lang="en-US" altLang="zh-CN" dirty="0"/>
              <a:t>:Then 'tis not cold that doth the fire put out</a:t>
            </a:r>
          </a:p>
          <a:p>
            <a:r>
              <a:rPr lang="en-US" altLang="zh-CN" dirty="0"/>
              <a:t>But 'tis the wet that makes it die, no doubt.'''</a:t>
            </a:r>
          </a:p>
          <a:p>
            <a:r>
              <a:rPr lang="zh-CN" altLang="en-US" dirty="0"/>
              <a:t>先做个小热身，试着提取开头的 </a:t>
            </a:r>
            <a:r>
              <a:rPr lang="en-US" altLang="zh-CN" dirty="0"/>
              <a:t>13 </a:t>
            </a:r>
            <a:r>
              <a:rPr lang="zh-CN" altLang="en-US" dirty="0"/>
              <a:t>个字符（偏移量为 </a:t>
            </a:r>
            <a:r>
              <a:rPr lang="en-US" altLang="zh-CN" dirty="0"/>
              <a:t>0 </a:t>
            </a:r>
            <a:r>
              <a:rPr lang="zh-CN" altLang="en-US" dirty="0"/>
              <a:t>到 </a:t>
            </a:r>
            <a:r>
              <a:rPr lang="en-US" altLang="zh-CN" dirty="0"/>
              <a:t>12</a:t>
            </a:r>
            <a:r>
              <a:rPr lang="zh-CN" altLang="en-US" dirty="0"/>
              <a:t>）：</a:t>
            </a:r>
          </a:p>
          <a:p>
            <a:r>
              <a:rPr lang="en-US" altLang="zh-CN" dirty="0"/>
              <a:t>&gt;&gt;&gt; poem[:13]</a:t>
            </a:r>
          </a:p>
          <a:p>
            <a:r>
              <a:rPr lang="en-US" altLang="zh-CN" dirty="0"/>
              <a:t>'All that doth'</a:t>
            </a:r>
          </a:p>
          <a:p>
            <a:r>
              <a:rPr lang="zh-CN" altLang="en-US" dirty="0"/>
              <a:t>这首诗有多少个字符呢？（计入空格和换行符。）</a:t>
            </a:r>
          </a:p>
          <a:p>
            <a:r>
              <a:rPr lang="en-US" altLang="zh-CN" dirty="0"/>
              <a:t>&gt;&gt;&gt; </a:t>
            </a:r>
            <a:r>
              <a:rPr lang="en-US" altLang="zh-CN" dirty="0" err="1"/>
              <a:t>len</a:t>
            </a:r>
            <a:r>
              <a:rPr lang="en-US" altLang="zh-CN" dirty="0"/>
              <a:t>(poem)</a:t>
            </a:r>
          </a:p>
          <a:p>
            <a:r>
              <a:rPr lang="en-US" altLang="zh-CN" dirty="0"/>
              <a:t>250</a:t>
            </a:r>
          </a:p>
          <a:p>
            <a:r>
              <a:rPr lang="zh-CN" altLang="en-US" dirty="0"/>
              <a:t>这首诗是不是以 </a:t>
            </a:r>
            <a:r>
              <a:rPr lang="en-US" altLang="zh-CN" dirty="0"/>
              <a:t>All </a:t>
            </a:r>
            <a:r>
              <a:rPr lang="zh-CN" altLang="en-US" dirty="0"/>
              <a:t>开头呢？</a:t>
            </a:r>
          </a:p>
          <a:p>
            <a:r>
              <a:rPr lang="en-US" altLang="zh-CN" dirty="0"/>
              <a:t>&gt;&gt;&gt; </a:t>
            </a:r>
            <a:r>
              <a:rPr lang="en-US" altLang="zh-CN" dirty="0" err="1"/>
              <a:t>poem.startswith</a:t>
            </a:r>
            <a:r>
              <a:rPr lang="en-US" altLang="zh-CN" dirty="0"/>
              <a:t>('All')</a:t>
            </a:r>
          </a:p>
          <a:p>
            <a:r>
              <a:rPr lang="en-US" altLang="zh-CN" dirty="0"/>
              <a:t>True</a:t>
            </a:r>
          </a:p>
          <a:p>
            <a:r>
              <a:rPr lang="zh-CN" altLang="en-US" dirty="0"/>
              <a:t>它是否以 </a:t>
            </a:r>
            <a:r>
              <a:rPr lang="en-US" altLang="zh-CN" dirty="0"/>
              <a:t>That's all, folks!? </a:t>
            </a:r>
            <a:r>
              <a:rPr lang="zh-CN" altLang="en-US" dirty="0"/>
              <a:t>结尾？</a:t>
            </a:r>
          </a:p>
          <a:p>
            <a:r>
              <a:rPr lang="en-US" altLang="zh-CN" dirty="0"/>
              <a:t>&gt;&gt;&gt; </a:t>
            </a:r>
            <a:r>
              <a:rPr lang="en-US" altLang="zh-CN" dirty="0" err="1"/>
              <a:t>poem.endswith</a:t>
            </a:r>
            <a:r>
              <a:rPr lang="en-US" altLang="zh-CN" dirty="0"/>
              <a:t>('That\'s all, folks!')</a:t>
            </a:r>
          </a:p>
          <a:p>
            <a:r>
              <a:rPr lang="en-US" altLang="zh-CN" dirty="0"/>
              <a:t>False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058D313B-14A3-4691-B5ED-4504BECA3ACD}"/>
              </a:ext>
            </a:extLst>
          </p:cNvPr>
          <p:cNvSpPr/>
          <p:nvPr/>
        </p:nvSpPr>
        <p:spPr>
          <a:xfrm>
            <a:off x="2498560" y="364946"/>
            <a:ext cx="249299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3600" dirty="0">
                <a:solidFill>
                  <a:prstClr val="black"/>
                </a:solidFill>
              </a:rPr>
              <a:t>熟悉字符串</a:t>
            </a:r>
          </a:p>
        </p:txBody>
      </p:sp>
    </p:spTree>
    <p:extLst>
      <p:ext uri="{BB962C8B-B14F-4D97-AF65-F5344CB8AC3E}">
        <p14:creationId xmlns:p14="http://schemas.microsoft.com/office/powerpoint/2010/main" val="413239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337BF596-A1C3-4E11-838C-01D2C6CC79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1223936" y="5742560"/>
            <a:ext cx="1637954" cy="1637954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08505991-2474-416D-886C-B9C3D66C0953}"/>
              </a:ext>
            </a:extLst>
          </p:cNvPr>
          <p:cNvSpPr/>
          <p:nvPr/>
        </p:nvSpPr>
        <p:spPr>
          <a:xfrm>
            <a:off x="1705583" y="2887682"/>
            <a:ext cx="854737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dirty="0">
                <a:solidFill>
                  <a:prstClr val="black"/>
                </a:solidFill>
              </a:rPr>
              <a:t>接下来，查一查诗中第一次出现单词 </a:t>
            </a:r>
            <a:r>
              <a:rPr lang="en-US" altLang="zh-CN" dirty="0">
                <a:solidFill>
                  <a:prstClr val="black"/>
                </a:solidFill>
              </a:rPr>
              <a:t>the </a:t>
            </a:r>
            <a:r>
              <a:rPr lang="zh-CN" altLang="en-US" dirty="0">
                <a:solidFill>
                  <a:prstClr val="black"/>
                </a:solidFill>
              </a:rPr>
              <a:t>的位置（偏移量）：</a:t>
            </a:r>
          </a:p>
          <a:p>
            <a:pPr lvl="0"/>
            <a:r>
              <a:rPr lang="en-US" altLang="zh-CN" dirty="0">
                <a:solidFill>
                  <a:prstClr val="black"/>
                </a:solidFill>
              </a:rPr>
              <a:t>&gt;&gt;&gt; word = 'the'</a:t>
            </a:r>
          </a:p>
          <a:p>
            <a:pPr lvl="0"/>
            <a:r>
              <a:rPr lang="en-US" altLang="zh-CN" dirty="0">
                <a:solidFill>
                  <a:prstClr val="black"/>
                </a:solidFill>
              </a:rPr>
              <a:t>&gt;&gt;&gt; </a:t>
            </a:r>
            <a:r>
              <a:rPr lang="en-US" altLang="zh-CN" dirty="0" err="1">
                <a:solidFill>
                  <a:prstClr val="black"/>
                </a:solidFill>
              </a:rPr>
              <a:t>poem.find</a:t>
            </a:r>
            <a:r>
              <a:rPr lang="en-US" altLang="zh-CN" dirty="0">
                <a:solidFill>
                  <a:prstClr val="black"/>
                </a:solidFill>
              </a:rPr>
              <a:t>(word)</a:t>
            </a:r>
          </a:p>
          <a:p>
            <a:pPr lvl="0"/>
            <a:r>
              <a:rPr lang="en-US" altLang="zh-CN" dirty="0">
                <a:solidFill>
                  <a:prstClr val="black"/>
                </a:solidFill>
              </a:rPr>
              <a:t>73</a:t>
            </a:r>
          </a:p>
          <a:p>
            <a:pPr lvl="0"/>
            <a:r>
              <a:rPr lang="zh-CN" altLang="en-US" dirty="0">
                <a:solidFill>
                  <a:prstClr val="black"/>
                </a:solidFill>
              </a:rPr>
              <a:t>以及最后一次出现 </a:t>
            </a:r>
            <a:r>
              <a:rPr lang="en-US" altLang="zh-CN" dirty="0">
                <a:solidFill>
                  <a:prstClr val="black"/>
                </a:solidFill>
              </a:rPr>
              <a:t>the </a:t>
            </a:r>
            <a:r>
              <a:rPr lang="zh-CN" altLang="en-US" dirty="0">
                <a:solidFill>
                  <a:prstClr val="black"/>
                </a:solidFill>
              </a:rPr>
              <a:t>的偏移量 </a:t>
            </a:r>
            <a:r>
              <a:rPr lang="en-US" altLang="zh-CN" dirty="0">
                <a:solidFill>
                  <a:prstClr val="black"/>
                </a:solidFill>
              </a:rPr>
              <a:t>:</a:t>
            </a:r>
          </a:p>
          <a:p>
            <a:pPr lvl="0"/>
            <a:r>
              <a:rPr lang="en-US" altLang="zh-CN" dirty="0">
                <a:solidFill>
                  <a:prstClr val="black"/>
                </a:solidFill>
              </a:rPr>
              <a:t>&gt;&gt;&gt; </a:t>
            </a:r>
            <a:r>
              <a:rPr lang="en-US" altLang="zh-CN" dirty="0" err="1">
                <a:solidFill>
                  <a:prstClr val="black"/>
                </a:solidFill>
              </a:rPr>
              <a:t>poem.rfind</a:t>
            </a:r>
            <a:r>
              <a:rPr lang="en-US" altLang="zh-CN" dirty="0">
                <a:solidFill>
                  <a:prstClr val="black"/>
                </a:solidFill>
              </a:rPr>
              <a:t>(word)</a:t>
            </a:r>
          </a:p>
          <a:p>
            <a:pPr lvl="0"/>
            <a:r>
              <a:rPr lang="en-US" altLang="zh-CN" dirty="0">
                <a:solidFill>
                  <a:prstClr val="black"/>
                </a:solidFill>
              </a:rPr>
              <a:t>214</a:t>
            </a:r>
          </a:p>
          <a:p>
            <a:pPr lvl="0"/>
            <a:r>
              <a:rPr lang="en-US" altLang="zh-CN" dirty="0">
                <a:solidFill>
                  <a:prstClr val="black"/>
                </a:solidFill>
              </a:rPr>
              <a:t>the </a:t>
            </a:r>
            <a:r>
              <a:rPr lang="zh-CN" altLang="en-US" dirty="0">
                <a:solidFill>
                  <a:prstClr val="black"/>
                </a:solidFill>
              </a:rPr>
              <a:t>在这首诗中出现了多少次？</a:t>
            </a:r>
          </a:p>
          <a:p>
            <a:pPr lvl="0"/>
            <a:r>
              <a:rPr lang="en-US" altLang="zh-CN" dirty="0">
                <a:solidFill>
                  <a:prstClr val="black"/>
                </a:solidFill>
              </a:rPr>
              <a:t>&gt;&gt;&gt; </a:t>
            </a:r>
            <a:r>
              <a:rPr lang="en-US" altLang="zh-CN" dirty="0" err="1">
                <a:solidFill>
                  <a:prstClr val="black"/>
                </a:solidFill>
              </a:rPr>
              <a:t>poem.count</a:t>
            </a:r>
            <a:r>
              <a:rPr lang="en-US" altLang="zh-CN" dirty="0">
                <a:solidFill>
                  <a:prstClr val="black"/>
                </a:solidFill>
              </a:rPr>
              <a:t>(word)</a:t>
            </a:r>
          </a:p>
          <a:p>
            <a:pPr lvl="0"/>
            <a:r>
              <a:rPr lang="en-US" altLang="zh-CN" dirty="0">
                <a:solidFill>
                  <a:prstClr val="black"/>
                </a:solidFill>
              </a:rPr>
              <a:t>3</a:t>
            </a:r>
          </a:p>
          <a:p>
            <a:pPr lvl="0"/>
            <a:r>
              <a:rPr lang="zh-CN" altLang="en-US" dirty="0">
                <a:solidFill>
                  <a:prstClr val="black"/>
                </a:solidFill>
              </a:rPr>
              <a:t>诗中出现的所有字符都是字母或数字吗？</a:t>
            </a:r>
          </a:p>
          <a:p>
            <a:pPr lvl="0"/>
            <a:r>
              <a:rPr lang="en-US" altLang="zh-CN" dirty="0">
                <a:solidFill>
                  <a:prstClr val="black"/>
                </a:solidFill>
              </a:rPr>
              <a:t>&gt;&gt;&gt; </a:t>
            </a:r>
            <a:r>
              <a:rPr lang="en-US" altLang="zh-CN" dirty="0" err="1">
                <a:solidFill>
                  <a:prstClr val="black"/>
                </a:solidFill>
              </a:rPr>
              <a:t>poem.isalnum</a:t>
            </a:r>
            <a:r>
              <a:rPr lang="en-US" altLang="zh-CN" dirty="0">
                <a:solidFill>
                  <a:prstClr val="black"/>
                </a:solidFill>
              </a:rPr>
              <a:t>()</a:t>
            </a:r>
          </a:p>
          <a:p>
            <a:pPr lvl="0"/>
            <a:r>
              <a:rPr lang="en-US" altLang="zh-CN" dirty="0">
                <a:solidFill>
                  <a:prstClr val="black"/>
                </a:solidFill>
              </a:rPr>
              <a:t>False</a:t>
            </a:r>
          </a:p>
          <a:p>
            <a:pPr lvl="0"/>
            <a:r>
              <a:rPr lang="zh-CN" altLang="en-US" dirty="0">
                <a:solidFill>
                  <a:prstClr val="black"/>
                </a:solidFill>
              </a:rPr>
              <a:t>并非如此，诗中还包括标点符号。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E7CAB6C7-B535-4730-96FA-8BBA51627946}"/>
              </a:ext>
            </a:extLst>
          </p:cNvPr>
          <p:cNvSpPr/>
          <p:nvPr/>
        </p:nvSpPr>
        <p:spPr>
          <a:xfrm>
            <a:off x="1705583" y="1248331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n-US" altLang="zh-CN" dirty="0">
                <a:solidFill>
                  <a:prstClr val="black"/>
                </a:solidFill>
              </a:rPr>
              <a:t>&gt;&gt;&gt; poem = '''All that doth flow we cannot liquid name</a:t>
            </a:r>
          </a:p>
          <a:p>
            <a:pPr lvl="0"/>
            <a:r>
              <a:rPr lang="en-US" altLang="zh-CN" dirty="0">
                <a:solidFill>
                  <a:prstClr val="black"/>
                </a:solidFill>
              </a:rPr>
              <a:t>Or else would fire and water be the same;</a:t>
            </a:r>
          </a:p>
          <a:p>
            <a:pPr lvl="0"/>
            <a:r>
              <a:rPr lang="en-US" altLang="zh-CN" dirty="0">
                <a:solidFill>
                  <a:prstClr val="black"/>
                </a:solidFill>
              </a:rPr>
              <a:t>But that is liquid which is moist and wet</a:t>
            </a:r>
          </a:p>
          <a:p>
            <a:pPr lvl="0"/>
            <a:r>
              <a:rPr lang="en-US" altLang="zh-CN" dirty="0">
                <a:solidFill>
                  <a:prstClr val="black"/>
                </a:solidFill>
              </a:rPr>
              <a:t>Fire that property can never get.</a:t>
            </a:r>
            <a:r>
              <a:rPr lang="zh-CN" altLang="en-US" dirty="0">
                <a:solidFill>
                  <a:prstClr val="black"/>
                </a:solidFill>
              </a:rPr>
              <a:t>我</a:t>
            </a:r>
            <a:r>
              <a:rPr lang="en-US" altLang="zh-CN" dirty="0">
                <a:solidFill>
                  <a:prstClr val="black"/>
                </a:solidFill>
              </a:rPr>
              <a:t>:Then 'tis not cold that doth the fire put out</a:t>
            </a:r>
          </a:p>
          <a:p>
            <a:pPr lvl="0"/>
            <a:r>
              <a:rPr lang="en-US" altLang="zh-CN" dirty="0">
                <a:solidFill>
                  <a:prstClr val="black"/>
                </a:solidFill>
              </a:rPr>
              <a:t>But 'tis the wet that makes it die, no doubt.'''</a:t>
            </a:r>
          </a:p>
        </p:txBody>
      </p:sp>
    </p:spTree>
    <p:extLst>
      <p:ext uri="{BB962C8B-B14F-4D97-AF65-F5344CB8AC3E}">
        <p14:creationId xmlns:p14="http://schemas.microsoft.com/office/powerpoint/2010/main" val="3336555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337BF596-A1C3-4E11-838C-01D2C6CC79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3936" y="5742560"/>
            <a:ext cx="1637954" cy="1637954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46C477A5-9CFA-4ABD-A75B-373561AD5DF1}"/>
              </a:ext>
            </a:extLst>
          </p:cNvPr>
          <p:cNvSpPr/>
          <p:nvPr/>
        </p:nvSpPr>
        <p:spPr>
          <a:xfrm>
            <a:off x="2308696" y="767213"/>
            <a:ext cx="9743873" cy="6186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在这一节，我们将介绍一些不那么常用的字符串函数。我们的测试字符串如下所示：</a:t>
            </a:r>
          </a:p>
          <a:p>
            <a:r>
              <a:rPr lang="en-US" altLang="zh-CN" dirty="0"/>
              <a:t>&gt;&gt;&gt; setup = 'a duck goes into a bar...'</a:t>
            </a:r>
          </a:p>
          <a:p>
            <a:r>
              <a:rPr lang="zh-CN" altLang="en-US" dirty="0"/>
              <a:t>将字符串收尾的 </a:t>
            </a:r>
            <a:r>
              <a:rPr lang="en-US" altLang="zh-CN" dirty="0"/>
              <a:t>. </a:t>
            </a:r>
            <a:r>
              <a:rPr lang="zh-CN" altLang="en-US" dirty="0"/>
              <a:t>都删除掉：</a:t>
            </a:r>
          </a:p>
          <a:p>
            <a:r>
              <a:rPr lang="en-US" altLang="zh-CN" dirty="0"/>
              <a:t>&gt;&gt;&gt; </a:t>
            </a:r>
            <a:r>
              <a:rPr lang="en-US" altLang="zh-CN" dirty="0" err="1"/>
              <a:t>setup.strip</a:t>
            </a:r>
            <a:r>
              <a:rPr lang="en-US" altLang="zh-CN" dirty="0"/>
              <a:t>('.')</a:t>
            </a:r>
          </a:p>
          <a:p>
            <a:r>
              <a:rPr lang="en-US" altLang="zh-CN" dirty="0"/>
              <a:t>'a duck goes into a bar’</a:t>
            </a:r>
          </a:p>
          <a:p>
            <a:r>
              <a:rPr lang="zh-CN" altLang="en-US" dirty="0"/>
              <a:t>由于字符串是不可变的，上面这些例子实际上没有一个对 </a:t>
            </a:r>
            <a:r>
              <a:rPr lang="en-US" altLang="zh-CN" dirty="0"/>
              <a:t>setup </a:t>
            </a:r>
            <a:r>
              <a:rPr lang="zh-CN" altLang="en-US" dirty="0"/>
              <a:t>真正做了修改。它们都仅仅是获取了 </a:t>
            </a:r>
            <a:r>
              <a:rPr lang="en-US" altLang="zh-CN" dirty="0"/>
              <a:t>setup </a:t>
            </a:r>
            <a:r>
              <a:rPr lang="zh-CN" altLang="en-US" dirty="0"/>
              <a:t>的值，进行某些操作后将操作结果赋值给了另一个新的字符串而已。</a:t>
            </a:r>
          </a:p>
          <a:p>
            <a:r>
              <a:rPr lang="zh-CN" altLang="en-US" dirty="0"/>
              <a:t>让字符串首字母变成大写：</a:t>
            </a:r>
          </a:p>
          <a:p>
            <a:r>
              <a:rPr lang="en-US" altLang="zh-CN" dirty="0"/>
              <a:t>&gt;&gt;&gt; </a:t>
            </a:r>
            <a:r>
              <a:rPr lang="en-US" altLang="zh-CN" dirty="0" err="1"/>
              <a:t>setup.capitalize</a:t>
            </a:r>
            <a:r>
              <a:rPr lang="en-US" altLang="zh-CN" dirty="0"/>
              <a:t>()</a:t>
            </a:r>
          </a:p>
          <a:p>
            <a:r>
              <a:rPr lang="en-US" altLang="zh-CN" dirty="0"/>
              <a:t>'A duck goes into a bar...'</a:t>
            </a:r>
          </a:p>
          <a:p>
            <a:r>
              <a:rPr lang="zh-CN" altLang="en-US" dirty="0"/>
              <a:t>让所有单词的开头字母变成大写：</a:t>
            </a:r>
          </a:p>
          <a:p>
            <a:r>
              <a:rPr lang="en-US" altLang="zh-CN" dirty="0"/>
              <a:t>&gt;&gt;&gt; </a:t>
            </a:r>
            <a:r>
              <a:rPr lang="en-US" altLang="zh-CN" dirty="0" err="1"/>
              <a:t>setup.title</a:t>
            </a:r>
            <a:r>
              <a:rPr lang="en-US" altLang="zh-CN" dirty="0"/>
              <a:t>()</a:t>
            </a:r>
          </a:p>
          <a:p>
            <a:r>
              <a:rPr lang="en-US" altLang="zh-CN" dirty="0"/>
              <a:t>'A Duck Goes Into A Bar...'</a:t>
            </a:r>
          </a:p>
          <a:p>
            <a:r>
              <a:rPr lang="zh-CN" altLang="en-US" dirty="0"/>
              <a:t>让所有字母都变成大写：</a:t>
            </a:r>
          </a:p>
          <a:p>
            <a:r>
              <a:rPr lang="en-US" altLang="zh-CN" dirty="0"/>
              <a:t>&gt;&gt;&gt; </a:t>
            </a:r>
            <a:r>
              <a:rPr lang="en-US" altLang="zh-CN" dirty="0" err="1"/>
              <a:t>setup.upper</a:t>
            </a:r>
            <a:r>
              <a:rPr lang="en-US" altLang="zh-CN" dirty="0"/>
              <a:t>()</a:t>
            </a:r>
          </a:p>
          <a:p>
            <a:r>
              <a:rPr lang="en-US" altLang="zh-CN" dirty="0"/>
              <a:t>'A DUCK GOES INTO A BAR...'</a:t>
            </a:r>
          </a:p>
          <a:p>
            <a:r>
              <a:rPr lang="zh-CN" altLang="en-US" dirty="0"/>
              <a:t>将所有字母转换成小写：</a:t>
            </a:r>
          </a:p>
          <a:p>
            <a:r>
              <a:rPr lang="en-US" altLang="zh-CN" dirty="0"/>
              <a:t>&gt;&gt;&gt; </a:t>
            </a:r>
            <a:r>
              <a:rPr lang="en-US" altLang="zh-CN" dirty="0" err="1"/>
              <a:t>setup.lower</a:t>
            </a:r>
            <a:r>
              <a:rPr lang="en-US" altLang="zh-CN" dirty="0"/>
              <a:t>()</a:t>
            </a:r>
          </a:p>
          <a:p>
            <a:r>
              <a:rPr lang="en-US" altLang="zh-CN" dirty="0"/>
              <a:t>'a duck goes into a bar...'</a:t>
            </a:r>
          </a:p>
          <a:p>
            <a:r>
              <a:rPr lang="zh-CN" altLang="en-US" dirty="0"/>
              <a:t>将所有字母的大小写转换：</a:t>
            </a:r>
          </a:p>
          <a:p>
            <a:r>
              <a:rPr lang="en-US" altLang="zh-CN" dirty="0"/>
              <a:t>&gt;&gt;&gt; </a:t>
            </a:r>
            <a:r>
              <a:rPr lang="en-US" altLang="zh-CN" dirty="0" err="1"/>
              <a:t>setup.swapcase</a:t>
            </a:r>
            <a:r>
              <a:rPr lang="en-US" altLang="zh-CN" dirty="0"/>
              <a:t>()</a:t>
            </a:r>
          </a:p>
          <a:p>
            <a:r>
              <a:rPr lang="en-US" altLang="zh-CN" dirty="0"/>
              <a:t>'a DUCK GOES INTO A BAR...'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9CEC328-ECC0-401C-BC37-713CE00B7641}"/>
              </a:ext>
            </a:extLst>
          </p:cNvPr>
          <p:cNvSpPr/>
          <p:nvPr/>
        </p:nvSpPr>
        <p:spPr>
          <a:xfrm>
            <a:off x="2541419" y="182438"/>
            <a:ext cx="346761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/>
              <a:t>大小写与对齐方式</a:t>
            </a:r>
          </a:p>
        </p:txBody>
      </p:sp>
    </p:spTree>
    <p:extLst>
      <p:ext uri="{BB962C8B-B14F-4D97-AF65-F5344CB8AC3E}">
        <p14:creationId xmlns:p14="http://schemas.microsoft.com/office/powerpoint/2010/main" val="1732504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337BF596-A1C3-4E11-838C-01D2C6CC79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1223936" y="5742560"/>
            <a:ext cx="1637954" cy="1637954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F76DC447-ADE7-45CF-AEFB-6039B85D5B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2939" y="1586635"/>
            <a:ext cx="9217951" cy="3237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901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337BF596-A1C3-4E11-838C-01D2C6CC79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3936" y="5742560"/>
            <a:ext cx="1637954" cy="1637954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9D953918-10A2-4D16-BD5F-DD6ABC25AFD2}"/>
              </a:ext>
            </a:extLst>
          </p:cNvPr>
          <p:cNvSpPr/>
          <p:nvPr/>
        </p:nvSpPr>
        <p:spPr>
          <a:xfrm>
            <a:off x="1620406" y="1682881"/>
            <a:ext cx="854737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使用 </a:t>
            </a:r>
            <a:r>
              <a:rPr lang="en-US" altLang="zh-CN" dirty="0"/>
              <a:t>replace() </a:t>
            </a:r>
            <a:r>
              <a:rPr lang="zh-CN" altLang="en-US" dirty="0"/>
              <a:t>函数可以进行简单的子串替换。你需要传入的参数包括：需要被替换的子串，用于替换的新子串，以及需要替换多少处。最后一个参数如果省略则默认只替换第一次出现的位置：</a:t>
            </a:r>
          </a:p>
          <a:p>
            <a:r>
              <a:rPr lang="en-US" altLang="zh-CN" dirty="0"/>
              <a:t>&gt;&gt;&gt; </a:t>
            </a:r>
            <a:r>
              <a:rPr lang="en-US" altLang="zh-CN" dirty="0" err="1"/>
              <a:t>setup.replace</a:t>
            </a:r>
            <a:r>
              <a:rPr lang="en-US" altLang="zh-CN" dirty="0"/>
              <a:t>('duck', 'marmoset')</a:t>
            </a:r>
          </a:p>
          <a:p>
            <a:r>
              <a:rPr lang="en-US" altLang="zh-CN" dirty="0"/>
              <a:t>'a marmoset goes into a bar...'</a:t>
            </a:r>
          </a:p>
          <a:p>
            <a:r>
              <a:rPr lang="zh-CN" altLang="en-US" dirty="0"/>
              <a:t>修改最多 </a:t>
            </a:r>
            <a:r>
              <a:rPr lang="en-US" altLang="zh-CN" dirty="0"/>
              <a:t>100 </a:t>
            </a:r>
            <a:r>
              <a:rPr lang="zh-CN" altLang="en-US" dirty="0"/>
              <a:t>处：</a:t>
            </a:r>
          </a:p>
          <a:p>
            <a:r>
              <a:rPr lang="en-US" altLang="zh-CN" dirty="0"/>
              <a:t>&gt;&gt;&gt; </a:t>
            </a:r>
            <a:r>
              <a:rPr lang="en-US" altLang="zh-CN" dirty="0" err="1"/>
              <a:t>setup.replace</a:t>
            </a:r>
            <a:r>
              <a:rPr lang="en-US" altLang="zh-CN" dirty="0"/>
              <a:t>('a ', 'a famous ', 100)</a:t>
            </a:r>
          </a:p>
          <a:p>
            <a:r>
              <a:rPr lang="en-US" altLang="zh-CN" dirty="0"/>
              <a:t>'a famous duck goes into a famous bar...'</a:t>
            </a:r>
          </a:p>
          <a:p>
            <a:r>
              <a:rPr lang="zh-CN" altLang="en-US" dirty="0"/>
              <a:t>当你准确地知道想要替换的子串是什么样子时，</a:t>
            </a:r>
            <a:r>
              <a:rPr lang="en-US" altLang="zh-CN" dirty="0"/>
              <a:t>replace() </a:t>
            </a:r>
            <a:r>
              <a:rPr lang="zh-CN" altLang="en-US" dirty="0"/>
              <a:t>是个非常不错的选择。但使用时一定要小心！在上面第二个例子中，如果我们粗心地把需要替换的子串写成了单个字符的 </a:t>
            </a:r>
            <a:r>
              <a:rPr lang="en-US" altLang="zh-CN" dirty="0"/>
              <a:t>'a' </a:t>
            </a:r>
            <a:r>
              <a:rPr lang="zh-CN" altLang="en-US" dirty="0"/>
              <a:t>而不是两个字符的 </a:t>
            </a:r>
            <a:r>
              <a:rPr lang="en-US" altLang="zh-CN" dirty="0"/>
              <a:t>'a '</a:t>
            </a:r>
            <a:r>
              <a:rPr lang="zh-CN" altLang="en-US" dirty="0"/>
              <a:t>（</a:t>
            </a:r>
            <a:r>
              <a:rPr lang="en-US" altLang="zh-CN" dirty="0"/>
              <a:t>a </a:t>
            </a:r>
            <a:r>
              <a:rPr lang="zh-CN" altLang="en-US" dirty="0"/>
              <a:t>后面跟着一个空格）的话，会错误地将所有单词中出现的 </a:t>
            </a:r>
            <a:r>
              <a:rPr lang="en-US" altLang="zh-CN" dirty="0"/>
              <a:t>a </a:t>
            </a:r>
            <a:r>
              <a:rPr lang="zh-CN" altLang="en-US" dirty="0"/>
              <a:t>也一并替换了：</a:t>
            </a:r>
          </a:p>
          <a:p>
            <a:r>
              <a:rPr lang="en-US" altLang="zh-CN" dirty="0"/>
              <a:t>&gt;&gt;&gt; </a:t>
            </a:r>
            <a:r>
              <a:rPr lang="en-US" altLang="zh-CN" dirty="0" err="1"/>
              <a:t>setup.replace</a:t>
            </a:r>
            <a:r>
              <a:rPr lang="en-US" altLang="zh-CN" dirty="0"/>
              <a:t>('a', 'a famous', 100)</a:t>
            </a:r>
          </a:p>
          <a:p>
            <a:r>
              <a:rPr lang="en-US" altLang="zh-CN" dirty="0"/>
              <a:t>'a famous duck goes into a famous </a:t>
            </a:r>
            <a:r>
              <a:rPr lang="en-US" altLang="zh-CN" dirty="0" err="1"/>
              <a:t>ba</a:t>
            </a:r>
            <a:r>
              <a:rPr lang="en-US" altLang="zh-CN" dirty="0"/>
              <a:t> </a:t>
            </a:r>
            <a:r>
              <a:rPr lang="en-US" altLang="zh-CN" dirty="0" err="1"/>
              <a:t>famousr</a:t>
            </a:r>
            <a:r>
              <a:rPr lang="en-US" altLang="zh-CN" dirty="0"/>
              <a:t>...'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26A8B191-6DA9-4BF8-BCA1-A02F211AE63E}"/>
              </a:ext>
            </a:extLst>
          </p:cNvPr>
          <p:cNvSpPr/>
          <p:nvPr/>
        </p:nvSpPr>
        <p:spPr>
          <a:xfrm>
            <a:off x="2546700" y="378908"/>
            <a:ext cx="334739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/>
              <a:t>使用</a:t>
            </a:r>
            <a:r>
              <a:rPr lang="en-US" altLang="zh-CN" sz="3200" dirty="0"/>
              <a:t>replace()</a:t>
            </a:r>
            <a:r>
              <a:rPr lang="zh-CN" altLang="en-US" sz="3200" dirty="0"/>
              <a:t>替换</a:t>
            </a:r>
          </a:p>
        </p:txBody>
      </p:sp>
    </p:spTree>
    <p:extLst>
      <p:ext uri="{BB962C8B-B14F-4D97-AF65-F5344CB8AC3E}">
        <p14:creationId xmlns:p14="http://schemas.microsoft.com/office/powerpoint/2010/main" val="1820784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337BF596-A1C3-4E11-838C-01D2C6CC79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1223936" y="5742560"/>
            <a:ext cx="1637954" cy="1637954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E29E8943-AF60-447E-97A4-E0C53F79E37A}"/>
              </a:ext>
            </a:extLst>
          </p:cNvPr>
          <p:cNvSpPr/>
          <p:nvPr/>
        </p:nvSpPr>
        <p:spPr>
          <a:xfrm>
            <a:off x="1450881" y="2084909"/>
            <a:ext cx="930791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Python </a:t>
            </a:r>
            <a:r>
              <a:rPr lang="zh-CN" altLang="en-US" dirty="0"/>
              <a:t>还内置了许多在此没有涉及的字符串函数，其中有一些你可以在之后的几章见到。</a:t>
            </a:r>
          </a:p>
          <a:p>
            <a:r>
              <a:rPr lang="zh-CN" altLang="en-US" dirty="0"/>
              <a:t>除此之外，你可以在标准文档链接（</a:t>
            </a:r>
            <a:r>
              <a:rPr lang="en-US" altLang="zh-CN" dirty="0"/>
              <a:t>https://docs.python.org/3/library/</a:t>
            </a:r>
            <a:r>
              <a:rPr lang="en-US" altLang="zh-CN" dirty="0" err="1"/>
              <a:t>stdtypes.html#stringmethods</a:t>
            </a:r>
            <a:r>
              <a:rPr lang="zh-CN" altLang="en-US" dirty="0"/>
              <a:t>）获取所有字符串函数的细节。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FAD2E8E-88E4-42E7-8D8E-18FB3E8A5A32}"/>
              </a:ext>
            </a:extLst>
          </p:cNvPr>
          <p:cNvSpPr/>
          <p:nvPr/>
        </p:nvSpPr>
        <p:spPr>
          <a:xfrm>
            <a:off x="2676566" y="839290"/>
            <a:ext cx="480131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3600" dirty="0">
                <a:solidFill>
                  <a:prstClr val="black"/>
                </a:solidFill>
              </a:rPr>
              <a:t>更多关于字符串的内容</a:t>
            </a:r>
          </a:p>
        </p:txBody>
      </p:sp>
      <p:pic>
        <p:nvPicPr>
          <p:cNvPr id="4" name="02. DNA">
            <a:hlinkClick r:id="" action="ppaction://media"/>
            <a:extLst>
              <a:ext uri="{FF2B5EF4-FFF2-40B4-BE49-F238E27FC236}">
                <a16:creationId xmlns:a16="http://schemas.microsoft.com/office/drawing/2014/main" id="{4780C81F-E7E7-41F0-BF1E-BAE73BC25D8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983831" y="7026951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124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2712454" y="2955981"/>
            <a:ext cx="97494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 b="1" dirty="0">
                <a:solidFill>
                  <a:srgbClr val="58A4FF"/>
                </a:solidFill>
                <a:latin typeface="Yu Gothic UI Light" panose="020B0300000000000000" pitchFamily="34" charset="-128"/>
                <a:ea typeface="Yu Gothic UI Light" panose="020B0300000000000000" pitchFamily="34" charset="-128"/>
              </a:rPr>
              <a:t>04</a:t>
            </a:r>
            <a:endParaRPr lang="zh-CN" altLang="en-US" sz="6000" b="1" dirty="0">
              <a:solidFill>
                <a:srgbClr val="58A4FF"/>
              </a:solidFill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4584500" y="234936"/>
            <a:ext cx="131318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zh-CN" altLang="en-US" sz="4400" dirty="0">
                <a:solidFill>
                  <a:srgbClr val="292A24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练习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4126723" y="1102578"/>
            <a:ext cx="3665132" cy="5755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600" dirty="0">
                <a:latin typeface="Calibri Light" panose="020F0302020204030204" pitchFamily="34" charset="0"/>
              </a:rPr>
              <a:t>本章介绍了 </a:t>
            </a:r>
            <a:r>
              <a:rPr lang="en-US" altLang="zh-CN" sz="1600" dirty="0">
                <a:latin typeface="Calibri Light" panose="020F0302020204030204" pitchFamily="34" charset="0"/>
              </a:rPr>
              <a:t>Python </a:t>
            </a:r>
            <a:r>
              <a:rPr lang="zh-CN" altLang="en-US" sz="1600" dirty="0">
                <a:latin typeface="Calibri Light" panose="020F0302020204030204" pitchFamily="34" charset="0"/>
              </a:rPr>
              <a:t>最基本的元素：数字、字符串以及变量。我们试着在交互式解释器里完</a:t>
            </a:r>
          </a:p>
          <a:p>
            <a:pPr algn="just"/>
            <a:r>
              <a:rPr lang="zh-CN" altLang="en-US" sz="1600" dirty="0">
                <a:latin typeface="Calibri Light" panose="020F0302020204030204" pitchFamily="34" charset="0"/>
              </a:rPr>
              <a:t>成一些相关的练习。</a:t>
            </a:r>
          </a:p>
          <a:p>
            <a:pPr algn="just"/>
            <a:r>
              <a:rPr lang="en-US" altLang="zh-CN" sz="1600" dirty="0">
                <a:latin typeface="Calibri Light" panose="020F0302020204030204" pitchFamily="34" charset="0"/>
              </a:rPr>
              <a:t>(1) </a:t>
            </a:r>
            <a:r>
              <a:rPr lang="zh-CN" altLang="en-US" sz="1600" dirty="0">
                <a:latin typeface="Calibri Light" panose="020F0302020204030204" pitchFamily="34" charset="0"/>
              </a:rPr>
              <a:t>一个小时有多少秒？这里，请把交互式解释器当作计算器使用，将每分钟的秒数（</a:t>
            </a:r>
            <a:r>
              <a:rPr lang="en-US" altLang="zh-CN" sz="1600" dirty="0">
                <a:latin typeface="Calibri Light" panose="020F0302020204030204" pitchFamily="34" charset="0"/>
              </a:rPr>
              <a:t>60</a:t>
            </a:r>
            <a:r>
              <a:rPr lang="zh-CN" altLang="en-US" sz="1600" dirty="0">
                <a:latin typeface="Calibri Light" panose="020F0302020204030204" pitchFamily="34" charset="0"/>
              </a:rPr>
              <a:t>）乘以每小时的分钟数（</a:t>
            </a:r>
            <a:r>
              <a:rPr lang="en-US" altLang="zh-CN" sz="1600" dirty="0">
                <a:latin typeface="Calibri Light" panose="020F0302020204030204" pitchFamily="34" charset="0"/>
              </a:rPr>
              <a:t>60</a:t>
            </a:r>
            <a:r>
              <a:rPr lang="zh-CN" altLang="en-US" sz="1600" dirty="0">
                <a:latin typeface="Calibri Light" panose="020F0302020204030204" pitchFamily="34" charset="0"/>
              </a:rPr>
              <a:t>）得到结果。</a:t>
            </a:r>
          </a:p>
          <a:p>
            <a:pPr algn="just"/>
            <a:r>
              <a:rPr lang="en-US" altLang="zh-CN" sz="1600" dirty="0">
                <a:latin typeface="Calibri Light" panose="020F0302020204030204" pitchFamily="34" charset="0"/>
              </a:rPr>
              <a:t>(2) </a:t>
            </a:r>
            <a:r>
              <a:rPr lang="zh-CN" altLang="en-US" sz="1600" dirty="0">
                <a:latin typeface="Calibri Light" panose="020F0302020204030204" pitchFamily="34" charset="0"/>
              </a:rPr>
              <a:t>将上一个练习得到的结果（每小时的秒数）赋值给名为 </a:t>
            </a:r>
            <a:r>
              <a:rPr lang="en-US" altLang="zh-CN" sz="1600" dirty="0" err="1">
                <a:latin typeface="Calibri Light" panose="020F0302020204030204" pitchFamily="34" charset="0"/>
              </a:rPr>
              <a:t>seconds_per_hour</a:t>
            </a:r>
            <a:r>
              <a:rPr lang="en-US" altLang="zh-CN" sz="1600" dirty="0">
                <a:latin typeface="Calibri Light" panose="020F0302020204030204" pitchFamily="34" charset="0"/>
              </a:rPr>
              <a:t> </a:t>
            </a:r>
            <a:r>
              <a:rPr lang="zh-CN" altLang="en-US" sz="1600" dirty="0">
                <a:latin typeface="Calibri Light" panose="020F0302020204030204" pitchFamily="34" charset="0"/>
              </a:rPr>
              <a:t>的变量。</a:t>
            </a:r>
          </a:p>
          <a:p>
            <a:pPr algn="just"/>
            <a:r>
              <a:rPr lang="en-US" altLang="zh-CN" sz="1600" dirty="0">
                <a:latin typeface="Calibri Light" panose="020F0302020204030204" pitchFamily="34" charset="0"/>
              </a:rPr>
              <a:t>(3) </a:t>
            </a:r>
            <a:r>
              <a:rPr lang="zh-CN" altLang="en-US" sz="1600" dirty="0">
                <a:latin typeface="Calibri Light" panose="020F0302020204030204" pitchFamily="34" charset="0"/>
              </a:rPr>
              <a:t>一天有多少秒？用你的 </a:t>
            </a:r>
            <a:r>
              <a:rPr lang="en-US" altLang="zh-CN" sz="1600" dirty="0" err="1">
                <a:latin typeface="Calibri Light" panose="020F0302020204030204" pitchFamily="34" charset="0"/>
              </a:rPr>
              <a:t>seconds_per_hour</a:t>
            </a:r>
            <a:r>
              <a:rPr lang="en-US" altLang="zh-CN" sz="1600" dirty="0">
                <a:latin typeface="Calibri Light" panose="020F0302020204030204" pitchFamily="34" charset="0"/>
              </a:rPr>
              <a:t> </a:t>
            </a:r>
            <a:r>
              <a:rPr lang="zh-CN" altLang="en-US" sz="1600" dirty="0">
                <a:latin typeface="Calibri Light" panose="020F0302020204030204" pitchFamily="34" charset="0"/>
              </a:rPr>
              <a:t>变量进行计算。</a:t>
            </a:r>
          </a:p>
          <a:p>
            <a:pPr algn="just"/>
            <a:r>
              <a:rPr lang="en-US" altLang="zh-CN" sz="1600" dirty="0">
                <a:latin typeface="Calibri Light" panose="020F0302020204030204" pitchFamily="34" charset="0"/>
              </a:rPr>
              <a:t>(4) </a:t>
            </a:r>
            <a:r>
              <a:rPr lang="zh-CN" altLang="en-US" sz="1600" dirty="0">
                <a:latin typeface="Calibri Light" panose="020F0302020204030204" pitchFamily="34" charset="0"/>
              </a:rPr>
              <a:t>再次计算每天的秒数，但这一次将结果存储在名为 </a:t>
            </a:r>
            <a:r>
              <a:rPr lang="en-US" altLang="zh-CN" sz="1600" dirty="0" err="1">
                <a:latin typeface="Calibri Light" panose="020F0302020204030204" pitchFamily="34" charset="0"/>
              </a:rPr>
              <a:t>seconds_per_day</a:t>
            </a:r>
            <a:r>
              <a:rPr lang="en-US" altLang="zh-CN" sz="1600" dirty="0">
                <a:latin typeface="Calibri Light" panose="020F0302020204030204" pitchFamily="34" charset="0"/>
              </a:rPr>
              <a:t> </a:t>
            </a:r>
            <a:r>
              <a:rPr lang="zh-CN" altLang="en-US" sz="1600" dirty="0">
                <a:latin typeface="Calibri Light" panose="020F0302020204030204" pitchFamily="34" charset="0"/>
              </a:rPr>
              <a:t>的变量中。</a:t>
            </a:r>
          </a:p>
          <a:p>
            <a:pPr algn="just"/>
            <a:r>
              <a:rPr lang="en-US" altLang="zh-CN" sz="1600" dirty="0">
                <a:latin typeface="Calibri Light" panose="020F0302020204030204" pitchFamily="34" charset="0"/>
              </a:rPr>
              <a:t>(5) </a:t>
            </a:r>
            <a:r>
              <a:rPr lang="zh-CN" altLang="en-US" sz="1600" dirty="0">
                <a:latin typeface="Calibri Light" panose="020F0302020204030204" pitchFamily="34" charset="0"/>
              </a:rPr>
              <a:t>用</a:t>
            </a:r>
            <a:r>
              <a:rPr lang="en-US" altLang="zh-CN" sz="1600" dirty="0" err="1">
                <a:latin typeface="Calibri Light" panose="020F0302020204030204" pitchFamily="34" charset="0"/>
              </a:rPr>
              <a:t>seconds_per_day</a:t>
            </a:r>
            <a:r>
              <a:rPr lang="en-US" altLang="zh-CN" sz="1600" dirty="0">
                <a:latin typeface="Calibri Light" panose="020F0302020204030204" pitchFamily="34" charset="0"/>
              </a:rPr>
              <a:t> </a:t>
            </a:r>
            <a:r>
              <a:rPr lang="zh-CN" altLang="en-US" sz="1600" dirty="0">
                <a:latin typeface="Calibri Light" panose="020F0302020204030204" pitchFamily="34" charset="0"/>
              </a:rPr>
              <a:t>除以 </a:t>
            </a:r>
            <a:r>
              <a:rPr lang="en-US" altLang="zh-CN" sz="1600" dirty="0" err="1">
                <a:latin typeface="Calibri Light" panose="020F0302020204030204" pitchFamily="34" charset="0"/>
              </a:rPr>
              <a:t>seconds_per_hour</a:t>
            </a:r>
            <a:r>
              <a:rPr lang="zh-CN" altLang="en-US" sz="1600" dirty="0">
                <a:latin typeface="Calibri Light" panose="020F0302020204030204" pitchFamily="34" charset="0"/>
              </a:rPr>
              <a:t>，使用浮点除法（</a:t>
            </a:r>
            <a:r>
              <a:rPr lang="en-US" altLang="zh-CN" sz="1600" dirty="0">
                <a:latin typeface="Calibri Light" panose="020F0302020204030204" pitchFamily="34" charset="0"/>
              </a:rPr>
              <a:t>/</a:t>
            </a:r>
            <a:r>
              <a:rPr lang="zh-CN" altLang="en-US" sz="1600" dirty="0">
                <a:latin typeface="Calibri Light" panose="020F0302020204030204" pitchFamily="34" charset="0"/>
              </a:rPr>
              <a:t>）。</a:t>
            </a:r>
          </a:p>
          <a:p>
            <a:pPr algn="just"/>
            <a:r>
              <a:rPr lang="en-US" altLang="zh-CN" sz="1600" dirty="0">
                <a:latin typeface="Calibri Light" panose="020F0302020204030204" pitchFamily="34" charset="0"/>
              </a:rPr>
              <a:t>(6) </a:t>
            </a:r>
            <a:r>
              <a:rPr lang="zh-CN" altLang="en-US" sz="1600" dirty="0">
                <a:latin typeface="Calibri Light" panose="020F0302020204030204" pitchFamily="34" charset="0"/>
              </a:rPr>
              <a:t>用</a:t>
            </a:r>
            <a:r>
              <a:rPr lang="en-US" altLang="zh-CN" sz="1600" dirty="0" err="1">
                <a:latin typeface="Calibri Light" panose="020F0302020204030204" pitchFamily="34" charset="0"/>
              </a:rPr>
              <a:t>seconds_per_day</a:t>
            </a:r>
            <a:r>
              <a:rPr lang="en-US" altLang="zh-CN" sz="1600" dirty="0">
                <a:latin typeface="Calibri Light" panose="020F0302020204030204" pitchFamily="34" charset="0"/>
              </a:rPr>
              <a:t> </a:t>
            </a:r>
            <a:r>
              <a:rPr lang="zh-CN" altLang="en-US" sz="1600" dirty="0">
                <a:latin typeface="Calibri Light" panose="020F0302020204030204" pitchFamily="34" charset="0"/>
              </a:rPr>
              <a:t>除以 </a:t>
            </a:r>
            <a:r>
              <a:rPr lang="en-US" altLang="zh-CN" sz="1600" dirty="0" err="1">
                <a:latin typeface="Calibri Light" panose="020F0302020204030204" pitchFamily="34" charset="0"/>
              </a:rPr>
              <a:t>seconds_per_hour</a:t>
            </a:r>
            <a:r>
              <a:rPr lang="zh-CN" altLang="en-US" sz="1600" dirty="0">
                <a:latin typeface="Calibri Light" panose="020F0302020204030204" pitchFamily="34" charset="0"/>
              </a:rPr>
              <a:t>，使用整数除法（</a:t>
            </a:r>
            <a:r>
              <a:rPr lang="en-US" altLang="zh-CN" sz="1600" dirty="0">
                <a:latin typeface="Calibri Light" panose="020F0302020204030204" pitchFamily="34" charset="0"/>
              </a:rPr>
              <a:t>//</a:t>
            </a:r>
            <a:r>
              <a:rPr lang="zh-CN" altLang="en-US" sz="1600" dirty="0">
                <a:latin typeface="Calibri Light" panose="020F0302020204030204" pitchFamily="34" charset="0"/>
              </a:rPr>
              <a:t>）。除了末尾的 </a:t>
            </a:r>
            <a:r>
              <a:rPr lang="en-US" altLang="zh-CN" sz="1600" dirty="0">
                <a:latin typeface="Calibri Light" panose="020F0302020204030204" pitchFamily="34" charset="0"/>
              </a:rPr>
              <a:t>.0</a:t>
            </a:r>
            <a:r>
              <a:rPr lang="zh-CN" altLang="en-US" sz="1600" dirty="0">
                <a:latin typeface="Calibri Light" panose="020F0302020204030204" pitchFamily="34" charset="0"/>
              </a:rPr>
              <a:t>，本练习所得结果是否与前一个练习用浮点数除法得到的结果一致？</a:t>
            </a:r>
          </a:p>
        </p:txBody>
      </p:sp>
      <p:cxnSp>
        <p:nvCxnSpPr>
          <p:cNvPr id="16" name="直接连接符 15"/>
          <p:cNvCxnSpPr/>
          <p:nvPr/>
        </p:nvCxnSpPr>
        <p:spPr>
          <a:xfrm>
            <a:off x="3790329" y="2794999"/>
            <a:ext cx="0" cy="1425775"/>
          </a:xfrm>
          <a:prstGeom prst="line">
            <a:avLst/>
          </a:prstGeom>
          <a:ln>
            <a:solidFill>
              <a:srgbClr val="3A3A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3083940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561AF33D-BEEB-4859-BA5B-E46438D84C7B}"/>
              </a:ext>
            </a:extLst>
          </p:cNvPr>
          <p:cNvSpPr/>
          <p:nvPr/>
        </p:nvSpPr>
        <p:spPr>
          <a:xfrm>
            <a:off x="4136632" y="332575"/>
            <a:ext cx="781200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+mn-ea"/>
              </a:rPr>
              <a:t>  Python </a:t>
            </a:r>
            <a:r>
              <a:rPr lang="zh-CN" altLang="en-US" dirty="0">
                <a:latin typeface="+mn-ea"/>
              </a:rPr>
              <a:t>里所有数据</a:t>
            </a:r>
            <a:r>
              <a:rPr lang="en-US" altLang="zh-CN" dirty="0">
                <a:latin typeface="+mn-ea"/>
              </a:rPr>
              <a:t>——</a:t>
            </a:r>
            <a:r>
              <a:rPr lang="zh-CN" altLang="en-US" dirty="0">
                <a:latin typeface="+mn-ea"/>
              </a:rPr>
              <a:t>布尔值、整数、浮点数、字符串，甚至大型数据结构、函数以及程序</a:t>
            </a:r>
            <a:r>
              <a:rPr lang="en-US" altLang="zh-CN" dirty="0">
                <a:latin typeface="+mn-ea"/>
              </a:rPr>
              <a:t>——</a:t>
            </a:r>
            <a:r>
              <a:rPr lang="zh-CN" altLang="en-US" dirty="0">
                <a:latin typeface="+mn-ea"/>
              </a:rPr>
              <a:t>都是以对象（</a:t>
            </a:r>
            <a:r>
              <a:rPr lang="en-US" altLang="zh-CN" dirty="0">
                <a:latin typeface="+mn-ea"/>
              </a:rPr>
              <a:t>object</a:t>
            </a:r>
            <a:r>
              <a:rPr lang="zh-CN" altLang="en-US" dirty="0">
                <a:latin typeface="+mn-ea"/>
              </a:rPr>
              <a:t>）的形式存在的。这使得 </a:t>
            </a:r>
            <a:r>
              <a:rPr lang="en-US" altLang="zh-CN" dirty="0">
                <a:latin typeface="+mn-ea"/>
              </a:rPr>
              <a:t>Python </a:t>
            </a:r>
            <a:r>
              <a:rPr lang="zh-CN" altLang="en-US" dirty="0">
                <a:latin typeface="+mn-ea"/>
              </a:rPr>
              <a:t>语言具有很强的统一性（还有许多其他有用的特性），而这恰恰是许多其他语言所缺少的。</a:t>
            </a:r>
          </a:p>
          <a:p>
            <a:r>
              <a:rPr lang="en-US" altLang="zh-CN" dirty="0">
                <a:latin typeface="+mn-ea"/>
              </a:rPr>
              <a:t>  </a:t>
            </a:r>
            <a:r>
              <a:rPr lang="zh-CN" altLang="en-US" dirty="0">
                <a:latin typeface="+mn-ea"/>
              </a:rPr>
              <a:t>对象就像一个塑料盒子，里面装的是数据。对象有不同类型，例如布尔型和整型，类型决定了可以对它进行的操作。现实生活中的“陶器”会暗含一些信息（例如它可能很重，注意不要掉到地上，等等）。类似地，</a:t>
            </a:r>
            <a:r>
              <a:rPr lang="en-US" altLang="zh-CN" dirty="0">
                <a:latin typeface="+mn-ea"/>
              </a:rPr>
              <a:t>Python </a:t>
            </a:r>
            <a:r>
              <a:rPr lang="zh-CN" altLang="en-US" dirty="0">
                <a:latin typeface="+mn-ea"/>
              </a:rPr>
              <a:t>中一个类型为 </a:t>
            </a:r>
            <a:r>
              <a:rPr lang="en-US" altLang="zh-CN" dirty="0">
                <a:latin typeface="+mn-ea"/>
              </a:rPr>
              <a:t>int </a:t>
            </a:r>
            <a:r>
              <a:rPr lang="zh-CN" altLang="en-US" dirty="0">
                <a:latin typeface="+mn-ea"/>
              </a:rPr>
              <a:t>的对象会告诉你：可以把它与另一个 </a:t>
            </a:r>
            <a:r>
              <a:rPr lang="en-US" altLang="zh-CN" dirty="0">
                <a:latin typeface="+mn-ea"/>
              </a:rPr>
              <a:t>int </a:t>
            </a:r>
            <a:r>
              <a:rPr lang="zh-CN" altLang="en-US" dirty="0">
                <a:latin typeface="+mn-ea"/>
              </a:rPr>
              <a:t>对象相加。</a:t>
            </a:r>
          </a:p>
          <a:p>
            <a:r>
              <a:rPr lang="zh-CN" altLang="en-US" dirty="0">
                <a:latin typeface="+mn-ea"/>
              </a:rPr>
              <a:t>  对象的类型还决定了它装着的数据是允许被修改的变量（可变的）还是不可被修改的常量（不可变的）。你可以把不可变对象想象成一个透明但封闭的盒子：你可以看到里面装的数据，但是无法改变它。类似地，可变对象就像一个开着口的盒子，你不仅可以看到里面的数据，还可以拿出来修改它，但你无法改变这个盒子本身，即你无法改变对象的类型。</a:t>
            </a:r>
            <a:endParaRPr lang="en-US" altLang="zh-CN" dirty="0">
              <a:latin typeface="+mn-ea"/>
            </a:endParaRPr>
          </a:p>
          <a:p>
            <a:r>
              <a:rPr lang="en-US" altLang="zh-CN" dirty="0">
                <a:latin typeface="+mn-ea"/>
              </a:rPr>
              <a:t>  Python </a:t>
            </a:r>
            <a:r>
              <a:rPr lang="zh-CN" altLang="en-US" dirty="0">
                <a:latin typeface="+mn-ea"/>
              </a:rPr>
              <a:t>是强类型的（</a:t>
            </a:r>
            <a:r>
              <a:rPr lang="en-US" altLang="zh-CN" dirty="0">
                <a:latin typeface="+mn-ea"/>
              </a:rPr>
              <a:t>strongly typed</a:t>
            </a:r>
            <a:r>
              <a:rPr lang="zh-CN" altLang="en-US" dirty="0">
                <a:latin typeface="+mn-ea"/>
              </a:rPr>
              <a:t>），你永远无法修改一个已有对象的类型，即使它包含的值是可变的。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BD6CC33-D634-41DD-982E-F41F6A2068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99051"/>
            <a:ext cx="3988340" cy="284834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5C65222F-9385-4DB0-84D1-E3544E95A7F0}"/>
              </a:ext>
            </a:extLst>
          </p:cNvPr>
          <p:cNvSpPr txBox="1"/>
          <p:nvPr/>
        </p:nvSpPr>
        <p:spPr>
          <a:xfrm>
            <a:off x="4136632" y="4747391"/>
            <a:ext cx="781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  编程语言允许你定义变量（</a:t>
            </a:r>
            <a:r>
              <a:rPr lang="en-US" altLang="zh-CN" dirty="0"/>
              <a:t>variable</a:t>
            </a:r>
            <a:r>
              <a:rPr lang="zh-CN" altLang="en-US" dirty="0"/>
              <a:t>）。所谓变量就是在程序中为了方便地引用内存中的值而为它取的名称。在 </a:t>
            </a:r>
            <a:r>
              <a:rPr lang="en-US" altLang="zh-CN" dirty="0"/>
              <a:t>Python </a:t>
            </a:r>
            <a:r>
              <a:rPr lang="zh-CN" altLang="en-US" dirty="0"/>
              <a:t>中，我们用 </a:t>
            </a:r>
            <a:r>
              <a:rPr lang="en-US" altLang="zh-CN" dirty="0"/>
              <a:t>= </a:t>
            </a:r>
            <a:r>
              <a:rPr lang="zh-CN" altLang="en-US" dirty="0"/>
              <a:t>来给一个变量赋值。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BBFFD3B-C3E8-4615-846E-172794CD133A}"/>
              </a:ext>
            </a:extLst>
          </p:cNvPr>
          <p:cNvSpPr txBox="1"/>
          <p:nvPr/>
        </p:nvSpPr>
        <p:spPr>
          <a:xfrm>
            <a:off x="171422" y="2101174"/>
            <a:ext cx="389106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下面这段仅两行的 </a:t>
            </a:r>
            <a:r>
              <a:rPr lang="en-US" altLang="zh-CN" dirty="0"/>
              <a:t>Python </a:t>
            </a:r>
            <a:r>
              <a:rPr lang="zh-CN" altLang="en-US" dirty="0"/>
              <a:t>程序首先将整数 </a:t>
            </a:r>
            <a:r>
              <a:rPr lang="en-US" altLang="zh-CN" dirty="0"/>
              <a:t>7 </a:t>
            </a:r>
            <a:r>
              <a:rPr lang="zh-CN" altLang="en-US" dirty="0"/>
              <a:t>赋值给了变量 </a:t>
            </a:r>
            <a:r>
              <a:rPr lang="en-US" altLang="zh-CN" dirty="0"/>
              <a:t>a</a:t>
            </a:r>
            <a:r>
              <a:rPr lang="zh-CN" altLang="en-US" dirty="0"/>
              <a:t>，之后又将 </a:t>
            </a:r>
            <a:r>
              <a:rPr lang="en-US" altLang="zh-CN" dirty="0"/>
              <a:t>a </a:t>
            </a:r>
            <a:r>
              <a:rPr lang="zh-CN" altLang="en-US" dirty="0"/>
              <a:t>的值打印了出来：</a:t>
            </a:r>
          </a:p>
          <a:p>
            <a:r>
              <a:rPr lang="en-US" altLang="zh-CN" dirty="0"/>
              <a:t>&gt;&gt;&gt; a = 7</a:t>
            </a:r>
          </a:p>
          <a:p>
            <a:r>
              <a:rPr lang="en-US" altLang="zh-CN" dirty="0"/>
              <a:t>&gt;&gt;&gt; print(a)</a:t>
            </a:r>
          </a:p>
          <a:p>
            <a:r>
              <a:rPr lang="en-US" altLang="zh-CN" dirty="0"/>
              <a:t>7</a:t>
            </a:r>
          </a:p>
          <a:p>
            <a:r>
              <a:rPr lang="zh-CN" altLang="en-US" dirty="0"/>
              <a:t>注意，</a:t>
            </a:r>
            <a:r>
              <a:rPr lang="en-US" altLang="zh-CN" dirty="0"/>
              <a:t>Python </a:t>
            </a:r>
            <a:r>
              <a:rPr lang="zh-CN" altLang="en-US" dirty="0"/>
              <a:t>中的变量有一个非常重要的性质：它仅仅是一个名字。赋值操作并不会实际复制值，它只是为数据对象取个相关的名字。名字是对对象的引用而不是对象本身。你可</a:t>
            </a:r>
          </a:p>
          <a:p>
            <a:r>
              <a:rPr lang="zh-CN" altLang="en-US" dirty="0"/>
              <a:t>以把名字想象成贴在盒子上的标签。</a:t>
            </a:r>
          </a:p>
        </p:txBody>
      </p:sp>
    </p:spTree>
    <p:extLst>
      <p:ext uri="{BB962C8B-B14F-4D97-AF65-F5344CB8AC3E}">
        <p14:creationId xmlns:p14="http://schemas.microsoft.com/office/powerpoint/2010/main" val="3544042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6">
            <a:extLst>
              <a:ext uri="{FF2B5EF4-FFF2-40B4-BE49-F238E27FC236}">
                <a16:creationId xmlns:a16="http://schemas.microsoft.com/office/drawing/2014/main" id="{1BBD99AB-9D50-41DC-B196-5C163A26A83A}"/>
              </a:ext>
            </a:extLst>
          </p:cNvPr>
          <p:cNvSpPr txBox="1"/>
          <p:nvPr/>
        </p:nvSpPr>
        <p:spPr>
          <a:xfrm>
            <a:off x="6128199" y="1690062"/>
            <a:ext cx="1200329" cy="1704954"/>
          </a:xfrm>
          <a:prstGeom prst="rect">
            <a:avLst/>
          </a:prstGeom>
          <a:noFill/>
          <a:ln w="9525">
            <a:noFill/>
          </a:ln>
        </p:spPr>
        <p:txBody>
          <a:bodyPr vert="eaVert" wrap="none">
            <a:spAutoFit/>
          </a:bodyPr>
          <a:lstStyle/>
          <a:p>
            <a:pPr lvl="0" eaLnBrk="1" hangingPunct="1"/>
            <a:r>
              <a:rPr lang="en-US" altLang="zh-CN" sz="6600" b="1" dirty="0">
                <a:solidFill>
                  <a:srgbClr val="58A4FF"/>
                </a:solidFill>
                <a:latin typeface="+mn-ea"/>
              </a:rPr>
              <a:t>THX</a:t>
            </a:r>
            <a:endParaRPr lang="zh-CN" altLang="zh-CN" sz="6600" b="1" dirty="0">
              <a:solidFill>
                <a:srgbClr val="58A4FF"/>
              </a:solidFill>
              <a:latin typeface="+mn-ea"/>
            </a:endParaRPr>
          </a:p>
        </p:txBody>
      </p:sp>
      <p:sp>
        <p:nvSpPr>
          <p:cNvPr id="19" name="文本框 8">
            <a:extLst>
              <a:ext uri="{FF2B5EF4-FFF2-40B4-BE49-F238E27FC236}">
                <a16:creationId xmlns:a16="http://schemas.microsoft.com/office/drawing/2014/main" id="{ACF950B9-540C-42E2-85F3-998FFFD2B29F}"/>
              </a:ext>
            </a:extLst>
          </p:cNvPr>
          <p:cNvSpPr txBox="1"/>
          <p:nvPr/>
        </p:nvSpPr>
        <p:spPr>
          <a:xfrm>
            <a:off x="5488633" y="1690062"/>
            <a:ext cx="972574" cy="3371383"/>
          </a:xfrm>
          <a:prstGeom prst="rect">
            <a:avLst/>
          </a:prstGeom>
          <a:noFill/>
          <a:ln w="9525">
            <a:noFill/>
          </a:ln>
        </p:spPr>
        <p:txBody>
          <a:bodyPr vert="eaVert" wrap="square">
            <a:spAutoFit/>
          </a:bodyPr>
          <a:lstStyle/>
          <a:p>
            <a:pPr lvl="0" algn="dist" eaLnBrk="1" hangingPunct="1">
              <a:lnSpc>
                <a:spcPct val="160000"/>
              </a:lnSpc>
            </a:pPr>
            <a:r>
              <a:rPr lang="zh-CN" altLang="en-US" sz="3200" dirty="0">
                <a:solidFill>
                  <a:srgbClr val="58A4FF"/>
                </a:solidFill>
                <a:latin typeface="+mn-ea"/>
              </a:rPr>
              <a:t>感谢您的观看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3B5BE0A-37AD-4968-ACD7-FDEF31FE14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2020" y="6243680"/>
            <a:ext cx="1841152" cy="579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97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781C2680-E131-4DAA-8EBB-4BDDB70BE8ED}"/>
              </a:ext>
            </a:extLst>
          </p:cNvPr>
          <p:cNvSpPr txBox="1"/>
          <p:nvPr/>
        </p:nvSpPr>
        <p:spPr>
          <a:xfrm>
            <a:off x="1592943" y="1284051"/>
            <a:ext cx="1030121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在 </a:t>
            </a:r>
            <a:r>
              <a:rPr lang="en-US" altLang="zh-CN" dirty="0"/>
              <a:t>Python </a:t>
            </a:r>
            <a:r>
              <a:rPr lang="zh-CN" altLang="en-US" dirty="0"/>
              <a:t>中，如果想知道一个对象（例如一个变量或者一个字面值）的类型，可以使用语</a:t>
            </a:r>
          </a:p>
          <a:p>
            <a:r>
              <a:rPr lang="zh-CN" altLang="en-US" dirty="0"/>
              <a:t>句：</a:t>
            </a:r>
            <a:r>
              <a:rPr lang="en-US" altLang="zh-CN" dirty="0">
                <a:solidFill>
                  <a:schemeClr val="accent5">
                    <a:lumMod val="75000"/>
                  </a:schemeClr>
                </a:solidFill>
              </a:rPr>
              <a:t>type( thing )</a:t>
            </a:r>
            <a:r>
              <a:rPr lang="zh-CN" altLang="en-US" dirty="0"/>
              <a:t>。试试对不同的字面值（</a:t>
            </a:r>
            <a:r>
              <a:rPr lang="en-US" altLang="zh-CN" dirty="0"/>
              <a:t>58</a:t>
            </a:r>
            <a:r>
              <a:rPr lang="zh-CN" altLang="en-US" dirty="0"/>
              <a:t>、</a:t>
            </a:r>
            <a:r>
              <a:rPr lang="en-US" altLang="zh-CN" dirty="0"/>
              <a:t>99.9</a:t>
            </a:r>
            <a:r>
              <a:rPr lang="zh-CN" altLang="en-US" dirty="0"/>
              <a:t>、</a:t>
            </a:r>
            <a:r>
              <a:rPr lang="en-US" altLang="zh-CN" dirty="0" err="1"/>
              <a:t>abc</a:t>
            </a:r>
            <a:r>
              <a:rPr lang="zh-CN" altLang="en-US" dirty="0"/>
              <a:t>）以及不同的变量（</a:t>
            </a:r>
            <a:r>
              <a:rPr lang="en-US" altLang="zh-CN" dirty="0"/>
              <a:t>a</a:t>
            </a:r>
            <a:r>
              <a:rPr lang="zh-CN" altLang="en-US" dirty="0"/>
              <a:t>、</a:t>
            </a:r>
            <a:r>
              <a:rPr lang="en-US" altLang="zh-CN" dirty="0"/>
              <a:t>b</a:t>
            </a:r>
            <a:r>
              <a:rPr lang="zh-CN" altLang="en-US" dirty="0"/>
              <a:t>）执行</a:t>
            </a:r>
            <a:r>
              <a:rPr lang="en-US" altLang="zh-CN" dirty="0"/>
              <a:t>type </a:t>
            </a:r>
            <a:r>
              <a:rPr lang="zh-CN" altLang="en-US" dirty="0"/>
              <a:t>操作：</a:t>
            </a:r>
          </a:p>
          <a:p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BA63651-A42F-439F-8E12-F375102E4F2B}"/>
              </a:ext>
            </a:extLst>
          </p:cNvPr>
          <p:cNvSpPr txBox="1"/>
          <p:nvPr/>
        </p:nvSpPr>
        <p:spPr>
          <a:xfrm>
            <a:off x="70338" y="2070354"/>
            <a:ext cx="1251062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类（</a:t>
            </a:r>
            <a:r>
              <a:rPr lang="en-US" altLang="zh-CN" dirty="0"/>
              <a:t>class</a:t>
            </a:r>
            <a:r>
              <a:rPr lang="zh-CN" altLang="en-US" dirty="0"/>
              <a:t>）是对象的定义，第 </a:t>
            </a:r>
            <a:r>
              <a:rPr lang="en-US" altLang="zh-CN" dirty="0"/>
              <a:t>6 </a:t>
            </a:r>
            <a:r>
              <a:rPr lang="zh-CN" altLang="en-US" dirty="0"/>
              <a:t>章会详细介绍。在 </a:t>
            </a:r>
            <a:r>
              <a:rPr lang="en-US" altLang="zh-CN" dirty="0"/>
              <a:t>Python </a:t>
            </a:r>
            <a:r>
              <a:rPr lang="zh-CN" altLang="en-US" dirty="0"/>
              <a:t>中，“类”和“类型”一般不加区分。变量名只能包含以下字符：</a:t>
            </a:r>
          </a:p>
          <a:p>
            <a:r>
              <a:rPr lang="en-US" altLang="zh-CN" dirty="0"/>
              <a:t>• </a:t>
            </a:r>
            <a:r>
              <a:rPr lang="zh-CN" altLang="en-US" dirty="0"/>
              <a:t>小写字母（</a:t>
            </a:r>
            <a:r>
              <a:rPr lang="en-US" altLang="zh-CN" dirty="0" err="1"/>
              <a:t>a~z</a:t>
            </a:r>
            <a:r>
              <a:rPr lang="zh-CN" altLang="en-US" dirty="0"/>
              <a:t>）</a:t>
            </a:r>
          </a:p>
          <a:p>
            <a:r>
              <a:rPr lang="en-US" altLang="zh-CN" dirty="0"/>
              <a:t>• </a:t>
            </a:r>
            <a:r>
              <a:rPr lang="zh-CN" altLang="en-US" dirty="0"/>
              <a:t>大写字母（</a:t>
            </a:r>
            <a:r>
              <a:rPr lang="en-US" altLang="zh-CN" dirty="0"/>
              <a:t>A~Z</a:t>
            </a:r>
            <a:r>
              <a:rPr lang="zh-CN" altLang="en-US" dirty="0"/>
              <a:t>）</a:t>
            </a:r>
          </a:p>
          <a:p>
            <a:r>
              <a:rPr lang="en-US" altLang="zh-CN" dirty="0"/>
              <a:t>• </a:t>
            </a:r>
            <a:r>
              <a:rPr lang="zh-CN" altLang="en-US" dirty="0"/>
              <a:t>数字（</a:t>
            </a:r>
            <a:r>
              <a:rPr lang="en-US" altLang="zh-CN" dirty="0"/>
              <a:t>0~9</a:t>
            </a:r>
            <a:r>
              <a:rPr lang="zh-CN" altLang="en-US" dirty="0"/>
              <a:t>）</a:t>
            </a:r>
          </a:p>
          <a:p>
            <a:r>
              <a:rPr lang="en-US" altLang="zh-CN" dirty="0"/>
              <a:t>• </a:t>
            </a:r>
            <a:r>
              <a:rPr lang="zh-CN" altLang="en-US" dirty="0"/>
              <a:t>下划线（</a:t>
            </a:r>
            <a:r>
              <a:rPr lang="en-US" altLang="zh-CN" dirty="0"/>
              <a:t>_</a:t>
            </a:r>
            <a:r>
              <a:rPr lang="zh-CN" altLang="en-US" dirty="0"/>
              <a:t>）</a:t>
            </a:r>
          </a:p>
          <a:p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9750802-3E3D-403C-9958-98AFAFA765DB}"/>
              </a:ext>
            </a:extLst>
          </p:cNvPr>
          <p:cNvSpPr txBox="1"/>
          <p:nvPr/>
        </p:nvSpPr>
        <p:spPr>
          <a:xfrm>
            <a:off x="1346478" y="1859339"/>
            <a:ext cx="1731564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&gt;&gt;&gt; type(a)</a:t>
            </a:r>
          </a:p>
          <a:p>
            <a:r>
              <a:rPr lang="en-US" altLang="zh-CN" dirty="0"/>
              <a:t>&lt;class 'int'&gt;</a:t>
            </a:r>
          </a:p>
          <a:p>
            <a:r>
              <a:rPr lang="en-US" altLang="zh-CN" dirty="0"/>
              <a:t>&gt;&gt;&gt; type(b)</a:t>
            </a:r>
          </a:p>
          <a:p>
            <a:r>
              <a:rPr lang="en-US" altLang="zh-CN" dirty="0"/>
              <a:t>&lt;class 'int'&gt;</a:t>
            </a:r>
          </a:p>
          <a:p>
            <a:r>
              <a:rPr lang="en-US" altLang="zh-CN" dirty="0"/>
              <a:t>&gt;&gt;&gt; type(58)</a:t>
            </a:r>
          </a:p>
          <a:p>
            <a:r>
              <a:rPr lang="en-US" altLang="zh-CN" dirty="0"/>
              <a:t>&lt;class 'int'&gt;</a:t>
            </a:r>
          </a:p>
          <a:p>
            <a:r>
              <a:rPr lang="en-US" altLang="zh-CN" dirty="0"/>
              <a:t>&gt;&gt;&gt; type(99.9)</a:t>
            </a:r>
          </a:p>
          <a:p>
            <a:r>
              <a:rPr lang="en-US" altLang="zh-CN" dirty="0"/>
              <a:t>&lt;class 'float'&gt;</a:t>
            </a:r>
          </a:p>
          <a:p>
            <a:r>
              <a:rPr lang="en-US" altLang="zh-CN" dirty="0"/>
              <a:t>&gt;&gt;&gt; type('</a:t>
            </a:r>
            <a:r>
              <a:rPr lang="en-US" altLang="zh-CN" dirty="0" err="1"/>
              <a:t>abc</a:t>
            </a:r>
            <a:r>
              <a:rPr lang="en-US" altLang="zh-CN" dirty="0"/>
              <a:t>')</a:t>
            </a:r>
          </a:p>
          <a:p>
            <a:r>
              <a:rPr lang="en-US" altLang="zh-CN" dirty="0"/>
              <a:t>&lt;class 'str'&gt;</a:t>
            </a:r>
          </a:p>
          <a:p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0E4A0D3-787F-4182-9F69-05370639D9D9}"/>
              </a:ext>
            </a:extLst>
          </p:cNvPr>
          <p:cNvSpPr txBox="1"/>
          <p:nvPr/>
        </p:nvSpPr>
        <p:spPr>
          <a:xfrm>
            <a:off x="70338" y="3405160"/>
            <a:ext cx="1182382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名字不允许以数字开头。此外，</a:t>
            </a:r>
            <a:r>
              <a:rPr lang="en-US" altLang="zh-CN" dirty="0"/>
              <a:t>Python </a:t>
            </a:r>
            <a:r>
              <a:rPr lang="zh-CN" altLang="en-US" dirty="0"/>
              <a:t>中以下划线开头的名字有特殊的含义（第 </a:t>
            </a:r>
            <a:r>
              <a:rPr lang="en-US" altLang="zh-CN" dirty="0"/>
              <a:t>4 </a:t>
            </a:r>
            <a:r>
              <a:rPr lang="zh-CN" altLang="en-US" dirty="0"/>
              <a:t>章会解释）。</a:t>
            </a:r>
            <a:endParaRPr lang="en-US" altLang="zh-CN" dirty="0"/>
          </a:p>
          <a:p>
            <a:r>
              <a:rPr lang="zh-CN" altLang="en-US" dirty="0"/>
              <a:t>下面是一些合法的名字：</a:t>
            </a:r>
          </a:p>
          <a:p>
            <a:r>
              <a:rPr lang="en-US" altLang="zh-CN" dirty="0"/>
              <a:t>• a</a:t>
            </a:r>
          </a:p>
          <a:p>
            <a:r>
              <a:rPr lang="en-US" altLang="zh-CN" dirty="0"/>
              <a:t>• a1</a:t>
            </a:r>
          </a:p>
          <a:p>
            <a:r>
              <a:rPr lang="en-US" altLang="zh-CN" dirty="0"/>
              <a:t>• a_b_c___95</a:t>
            </a:r>
          </a:p>
          <a:p>
            <a:r>
              <a:rPr lang="en-US" altLang="zh-CN" dirty="0"/>
              <a:t>• _</a:t>
            </a:r>
            <a:r>
              <a:rPr lang="en-US" altLang="zh-CN" dirty="0" err="1"/>
              <a:t>abc</a:t>
            </a:r>
            <a:endParaRPr lang="en-US" altLang="zh-CN" dirty="0"/>
          </a:p>
          <a:p>
            <a:r>
              <a:rPr lang="en-US" altLang="zh-CN" dirty="0"/>
              <a:t>• _1a</a:t>
            </a:r>
          </a:p>
          <a:p>
            <a:r>
              <a:rPr lang="zh-CN" altLang="en-US" dirty="0"/>
              <a:t>下面这些名字则是非法的：</a:t>
            </a:r>
          </a:p>
          <a:p>
            <a:r>
              <a:rPr lang="en-US" altLang="zh-CN" dirty="0"/>
              <a:t>• 1</a:t>
            </a:r>
          </a:p>
          <a:p>
            <a:r>
              <a:rPr lang="en-US" altLang="zh-CN" dirty="0"/>
              <a:t>• 1a</a:t>
            </a:r>
          </a:p>
          <a:p>
            <a:r>
              <a:rPr lang="en-US" altLang="zh-CN" dirty="0"/>
              <a:t>• 1_</a:t>
            </a:r>
          </a:p>
          <a:p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57A3E59-050B-4F4D-A735-A04FF0D08E96}"/>
              </a:ext>
            </a:extLst>
          </p:cNvPr>
          <p:cNvSpPr txBox="1"/>
          <p:nvPr/>
        </p:nvSpPr>
        <p:spPr>
          <a:xfrm>
            <a:off x="1592942" y="2255019"/>
            <a:ext cx="989232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最后要注意的是，不要使用下面这些词作为变量名，它们是 </a:t>
            </a:r>
            <a:r>
              <a:rPr lang="en-US" altLang="zh-CN" dirty="0"/>
              <a:t>Python </a:t>
            </a:r>
            <a:r>
              <a:rPr lang="zh-CN" altLang="en-US" dirty="0"/>
              <a:t>保留的关键字：</a:t>
            </a:r>
          </a:p>
          <a:p>
            <a:r>
              <a:rPr lang="en-US" altLang="zh-CN" dirty="0"/>
              <a:t>False	class	finally	is	return</a:t>
            </a:r>
          </a:p>
          <a:p>
            <a:r>
              <a:rPr lang="en-US" altLang="zh-CN" dirty="0"/>
              <a:t>None	continue	for	lambda	try</a:t>
            </a:r>
          </a:p>
          <a:p>
            <a:r>
              <a:rPr lang="en-US" altLang="zh-CN" dirty="0"/>
              <a:t>True	def	from	nonlocal	while</a:t>
            </a:r>
          </a:p>
          <a:p>
            <a:r>
              <a:rPr lang="en-US" altLang="zh-CN" dirty="0"/>
              <a:t>and 	del 	global 	not	with</a:t>
            </a:r>
          </a:p>
          <a:p>
            <a:r>
              <a:rPr lang="en-US" altLang="zh-CN" dirty="0"/>
              <a:t>as 	</a:t>
            </a:r>
            <a:r>
              <a:rPr lang="en-US" altLang="zh-CN" dirty="0" err="1"/>
              <a:t>elif</a:t>
            </a:r>
            <a:r>
              <a:rPr lang="en-US" altLang="zh-CN" dirty="0"/>
              <a:t>	if 	or	yield</a:t>
            </a:r>
          </a:p>
          <a:p>
            <a:r>
              <a:rPr lang="en-US" altLang="zh-CN" dirty="0"/>
              <a:t>Assert	else	import	pass</a:t>
            </a:r>
          </a:p>
          <a:p>
            <a:r>
              <a:rPr lang="en-US" altLang="zh-CN" dirty="0"/>
              <a:t>break 	except 	in 	raise</a:t>
            </a:r>
          </a:p>
          <a:p>
            <a:r>
              <a:rPr lang="zh-CN" altLang="en-US" dirty="0"/>
              <a:t>这些关键字以及其他的一些标点符号是用于描述 </a:t>
            </a:r>
            <a:r>
              <a:rPr lang="en-US" altLang="zh-CN" dirty="0"/>
              <a:t>Python </a:t>
            </a:r>
            <a:r>
              <a:rPr lang="zh-CN" altLang="en-US" dirty="0"/>
              <a:t>语法的。你会慢慢学到它们各自的作用。</a:t>
            </a:r>
          </a:p>
          <a:p>
            <a:endParaRPr lang="zh-CN" altLang="en-US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337BF596-A1C3-4E11-838C-01D2C6CC79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3936" y="5742560"/>
            <a:ext cx="1637954" cy="1637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336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5" grpId="0"/>
      <p:bldP spid="10" grpId="0"/>
      <p:bldP spid="10" grpId="1"/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3086889" y="3014347"/>
            <a:ext cx="96372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 b="1" dirty="0">
                <a:solidFill>
                  <a:srgbClr val="58A4FF"/>
                </a:solidFill>
                <a:latin typeface="Yu Gothic UI Light" panose="020B0300000000000000" pitchFamily="34" charset="-128"/>
                <a:ea typeface="Yu Gothic UI Light" panose="020B0300000000000000" pitchFamily="34" charset="-128"/>
              </a:rPr>
              <a:t>02</a:t>
            </a:r>
            <a:endParaRPr lang="zh-CN" altLang="en-US" sz="6000" b="1" dirty="0">
              <a:solidFill>
                <a:srgbClr val="58A4FF"/>
              </a:solidFill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476982" y="1642751"/>
            <a:ext cx="141577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zh-CN" altLang="en-US" sz="4800" dirty="0">
                <a:solidFill>
                  <a:srgbClr val="292A24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数字</a:t>
            </a:r>
            <a:endParaRPr lang="en-US" altLang="zh-CN" sz="4800" dirty="0">
              <a:solidFill>
                <a:srgbClr val="292A24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4150250" y="2466818"/>
            <a:ext cx="4102659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Python 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本身支持整数（ 比 如 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 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 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1000000000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 以及浮点数（ 比 如 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3.1416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14.99 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1.87e4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）。你可以对这些数字进行下表中的计算。</a:t>
            </a:r>
          </a:p>
          <a:p>
            <a:pPr algn="just"/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运算符 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描述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  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示例 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 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运算结果</a:t>
            </a:r>
          </a:p>
          <a:p>
            <a:pPr algn="just"/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+ 	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加法 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   5 + 8  	  13</a:t>
            </a:r>
          </a:p>
          <a:p>
            <a:pPr algn="just"/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 	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减法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 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90 – 10	  80</a:t>
            </a:r>
          </a:p>
          <a:p>
            <a:pPr algn="just"/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*	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乘法 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   4 * 7 	  28</a:t>
            </a:r>
          </a:p>
          <a:p>
            <a:pPr algn="just"/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 	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浮点数除法  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7 / 2 	  3.5</a:t>
            </a:r>
          </a:p>
          <a:p>
            <a:pPr algn="just"/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// 	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整数除法 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  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7 // 2	  3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/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%	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模（求余）    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7 % 3 	  1</a:t>
            </a:r>
          </a:p>
          <a:p>
            <a:pPr algn="just"/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** 	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幂 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   3 ** 4 	  81</a:t>
            </a:r>
          </a:p>
          <a:p>
            <a:pPr algn="just"/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接下来会给你展示一些示例，这些示例体现了 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Python 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作为一个计算机器的非凡特性。</a:t>
            </a:r>
          </a:p>
        </p:txBody>
      </p:sp>
      <p:cxnSp>
        <p:nvCxnSpPr>
          <p:cNvPr id="16" name="直接连接符 15"/>
          <p:cNvCxnSpPr/>
          <p:nvPr/>
        </p:nvCxnSpPr>
        <p:spPr>
          <a:xfrm>
            <a:off x="4150250" y="2853365"/>
            <a:ext cx="0" cy="1425775"/>
          </a:xfrm>
          <a:prstGeom prst="line">
            <a:avLst/>
          </a:prstGeom>
          <a:ln>
            <a:solidFill>
              <a:srgbClr val="3A3A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1888886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337BF596-A1C3-4E11-838C-01D2C6CC79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1223936" y="5742560"/>
            <a:ext cx="1637954" cy="1637954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89BEFA83-7BA4-429A-8C70-63987895928A}"/>
              </a:ext>
            </a:extLst>
          </p:cNvPr>
          <p:cNvSpPr txBox="1"/>
          <p:nvPr/>
        </p:nvSpPr>
        <p:spPr>
          <a:xfrm>
            <a:off x="1032735" y="1335576"/>
            <a:ext cx="103699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任何仅含数字的序列在 </a:t>
            </a:r>
            <a:r>
              <a:rPr lang="en-US" altLang="zh-CN" dirty="0"/>
              <a:t>Python </a:t>
            </a:r>
            <a:r>
              <a:rPr lang="zh-CN" altLang="en-US" dirty="0"/>
              <a:t>中都被认为是整数：</a:t>
            </a:r>
          </a:p>
          <a:p>
            <a:r>
              <a:rPr lang="en-US" altLang="zh-CN" dirty="0"/>
              <a:t>&gt;&gt;&gt; 5</a:t>
            </a:r>
          </a:p>
          <a:p>
            <a:r>
              <a:rPr lang="en-US" altLang="zh-CN" dirty="0"/>
              <a:t>5</a:t>
            </a:r>
          </a:p>
          <a:p>
            <a:r>
              <a:rPr lang="zh-CN" altLang="en-US" dirty="0"/>
              <a:t>你可以单独使用数字零（</a:t>
            </a:r>
            <a:r>
              <a:rPr lang="en-US" altLang="zh-CN" dirty="0"/>
              <a:t>0</a:t>
            </a:r>
            <a:r>
              <a:rPr lang="zh-CN" altLang="en-US" dirty="0"/>
              <a:t>）：</a:t>
            </a:r>
          </a:p>
          <a:p>
            <a:r>
              <a:rPr lang="en-US" altLang="zh-CN" dirty="0"/>
              <a:t>&gt;&gt;&gt; 0</a:t>
            </a:r>
          </a:p>
          <a:p>
            <a:r>
              <a:rPr lang="en-US" altLang="zh-CN" dirty="0"/>
              <a:t>0</a:t>
            </a:r>
          </a:p>
          <a:p>
            <a:r>
              <a:rPr lang="zh-CN" altLang="en-US" dirty="0"/>
              <a:t>但不能把它作为前缀放在其他数字前面：</a:t>
            </a:r>
          </a:p>
          <a:p>
            <a:r>
              <a:rPr lang="en-US" altLang="zh-CN" dirty="0"/>
              <a:t>&gt;&gt;&gt; 05</a:t>
            </a:r>
          </a:p>
          <a:p>
            <a:r>
              <a:rPr lang="en-US" altLang="zh-CN" dirty="0"/>
              <a:t> File "&lt;stdin&gt;", line 1</a:t>
            </a:r>
          </a:p>
          <a:p>
            <a:r>
              <a:rPr lang="en-US" altLang="zh-CN" dirty="0"/>
              <a:t> 05</a:t>
            </a:r>
          </a:p>
          <a:p>
            <a:r>
              <a:rPr lang="en-US" altLang="zh-CN" dirty="0"/>
              <a:t> ^</a:t>
            </a:r>
          </a:p>
          <a:p>
            <a:r>
              <a:rPr lang="en-US" altLang="zh-CN" dirty="0" err="1"/>
              <a:t>SyntaxError</a:t>
            </a:r>
            <a:r>
              <a:rPr lang="en-US" altLang="zh-CN" dirty="0"/>
              <a:t>: invalid token</a:t>
            </a:r>
          </a:p>
          <a:p>
            <a:r>
              <a:rPr lang="zh-CN" altLang="en-US" dirty="0"/>
              <a:t>这是你第一次看见 </a:t>
            </a:r>
            <a:r>
              <a:rPr lang="en-US" altLang="zh-CN" dirty="0"/>
              <a:t>Python </a:t>
            </a:r>
            <a:r>
              <a:rPr lang="zh-CN" altLang="en-US" dirty="0"/>
              <a:t>异常</a:t>
            </a:r>
            <a:r>
              <a:rPr lang="en-US" altLang="zh-CN" dirty="0"/>
              <a:t>——</a:t>
            </a:r>
            <a:r>
              <a:rPr lang="zh-CN" altLang="en-US" dirty="0"/>
              <a:t>程序错误。在上面的例子中，解释器抛</a:t>
            </a:r>
          </a:p>
          <a:p>
            <a:r>
              <a:rPr lang="zh-CN" altLang="en-US" dirty="0"/>
              <a:t>出了一个警告，提示 </a:t>
            </a:r>
            <a:r>
              <a:rPr lang="en-US" altLang="zh-CN" dirty="0"/>
              <a:t>05 </a:t>
            </a:r>
            <a:r>
              <a:rPr lang="zh-CN" altLang="en-US" dirty="0"/>
              <a:t>是一个“非法标识”（</a:t>
            </a:r>
            <a:r>
              <a:rPr lang="en-US" altLang="zh-CN" dirty="0"/>
              <a:t>invalid token</a:t>
            </a:r>
            <a:r>
              <a:rPr lang="zh-CN" altLang="en-US" dirty="0"/>
              <a:t>）。你会在本书中见到许多种异常，这是 </a:t>
            </a:r>
            <a:r>
              <a:rPr lang="en-US" altLang="zh-CN" dirty="0"/>
              <a:t>Python </a:t>
            </a:r>
            <a:r>
              <a:rPr lang="zh-CN" altLang="en-US" dirty="0"/>
              <a:t>主要的错误处理机制。一个数字序列定义了一个正整数。你也可以显式地在前面加上正号 </a:t>
            </a:r>
            <a:r>
              <a:rPr lang="en-US" altLang="zh-CN" dirty="0"/>
              <a:t>+</a:t>
            </a:r>
            <a:r>
              <a:rPr lang="zh-CN" altLang="en-US" dirty="0"/>
              <a:t>，这不会使数字发生任何改变：</a:t>
            </a:r>
          </a:p>
          <a:p>
            <a:r>
              <a:rPr lang="en-US" altLang="zh-CN" dirty="0"/>
              <a:t>&gt;&gt;&gt; 123</a:t>
            </a:r>
          </a:p>
          <a:p>
            <a:r>
              <a:rPr lang="en-US" altLang="zh-CN" dirty="0"/>
              <a:t>123</a:t>
            </a:r>
          </a:p>
          <a:p>
            <a:r>
              <a:rPr lang="en-US" altLang="zh-CN" dirty="0"/>
              <a:t>&gt;&gt;&gt; +123</a:t>
            </a:r>
          </a:p>
          <a:p>
            <a:r>
              <a:rPr lang="en-US" altLang="zh-CN" dirty="0"/>
              <a:t>123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8F9A408-5466-46C6-8E09-6D1386D6C098}"/>
              </a:ext>
            </a:extLst>
          </p:cNvPr>
          <p:cNvSpPr txBox="1"/>
          <p:nvPr/>
        </p:nvSpPr>
        <p:spPr>
          <a:xfrm>
            <a:off x="2612572" y="100484"/>
            <a:ext cx="2190540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/>
              <a:t>整数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34987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337BF596-A1C3-4E11-838C-01D2C6CC79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3936" y="5742560"/>
            <a:ext cx="1637954" cy="1637954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5D7B6842-EAC2-4F7C-BB0C-ABB477E22FF9}"/>
              </a:ext>
            </a:extLst>
          </p:cNvPr>
          <p:cNvSpPr txBox="1"/>
          <p:nvPr/>
        </p:nvSpPr>
        <p:spPr>
          <a:xfrm>
            <a:off x="2512087" y="0"/>
            <a:ext cx="9147056" cy="75713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数字前添加负号 </a:t>
            </a:r>
            <a:r>
              <a:rPr lang="en-US" altLang="zh-CN" dirty="0"/>
              <a:t>- </a:t>
            </a:r>
            <a:r>
              <a:rPr lang="zh-CN" altLang="en-US" dirty="0"/>
              <a:t>可以定义一个负数：</a:t>
            </a:r>
          </a:p>
          <a:p>
            <a:r>
              <a:rPr lang="en-US" altLang="zh-CN" dirty="0"/>
              <a:t>&gt;&gt;&gt; -123</a:t>
            </a:r>
          </a:p>
          <a:p>
            <a:r>
              <a:rPr lang="en-US" altLang="zh-CN" dirty="0"/>
              <a:t>-123</a:t>
            </a:r>
          </a:p>
          <a:p>
            <a:r>
              <a:rPr lang="zh-CN" altLang="en-US" dirty="0"/>
              <a:t>你可以像使用计算器一样使用 </a:t>
            </a:r>
            <a:r>
              <a:rPr lang="en-US" altLang="zh-CN" dirty="0"/>
              <a:t>Python </a:t>
            </a:r>
            <a:r>
              <a:rPr lang="zh-CN" altLang="en-US" dirty="0"/>
              <a:t>来进行常规运算。</a:t>
            </a:r>
            <a:r>
              <a:rPr lang="en-US" altLang="zh-CN" dirty="0"/>
              <a:t>Python </a:t>
            </a:r>
            <a:r>
              <a:rPr lang="zh-CN" altLang="en-US" dirty="0"/>
              <a:t>支持的运算参见之前的表</a:t>
            </a:r>
          </a:p>
          <a:p>
            <a:r>
              <a:rPr lang="zh-CN" altLang="en-US" dirty="0"/>
              <a:t>格。试试进行加法和减法运算，运算结果和你预期的一样：</a:t>
            </a:r>
          </a:p>
          <a:p>
            <a:r>
              <a:rPr lang="en-US" altLang="zh-CN" dirty="0"/>
              <a:t>&gt;&gt;&gt; 5 + 9</a:t>
            </a:r>
          </a:p>
          <a:p>
            <a:r>
              <a:rPr lang="en-US" altLang="zh-CN" dirty="0"/>
              <a:t>14</a:t>
            </a:r>
          </a:p>
          <a:p>
            <a:r>
              <a:rPr lang="en-US" altLang="zh-CN" dirty="0"/>
              <a:t>&gt;&gt;&gt; 4 - 10</a:t>
            </a:r>
          </a:p>
          <a:p>
            <a:r>
              <a:rPr lang="en-US" altLang="zh-CN" dirty="0"/>
              <a:t>-6</a:t>
            </a:r>
          </a:p>
          <a:p>
            <a:r>
              <a:rPr lang="zh-CN" altLang="en-US" dirty="0"/>
              <a:t>可以连续运算任意个数：</a:t>
            </a:r>
          </a:p>
          <a:p>
            <a:r>
              <a:rPr lang="en-US" altLang="zh-CN" dirty="0"/>
              <a:t>&gt;&gt;&gt; 5 + 9 + 3</a:t>
            </a:r>
          </a:p>
          <a:p>
            <a:r>
              <a:rPr lang="en-US" altLang="zh-CN" dirty="0"/>
              <a:t>17</a:t>
            </a:r>
          </a:p>
          <a:p>
            <a:r>
              <a:rPr lang="en-US" altLang="zh-CN" dirty="0"/>
              <a:t>&gt;&gt;&gt; 4 + 3 - 2 - 1 + 6</a:t>
            </a:r>
          </a:p>
          <a:p>
            <a:r>
              <a:rPr lang="en-US" altLang="zh-CN" dirty="0"/>
              <a:t>10</a:t>
            </a:r>
          </a:p>
          <a:p>
            <a:r>
              <a:rPr lang="zh-CN" altLang="en-US" dirty="0"/>
              <a:t>格式提示：数字和运算符之间的空格不是强制的，你也可以写成下面这种格式：</a:t>
            </a:r>
          </a:p>
          <a:p>
            <a:r>
              <a:rPr lang="en-US" altLang="zh-CN" dirty="0"/>
              <a:t>&gt;&gt;&gt; 5+9 + 3</a:t>
            </a:r>
          </a:p>
          <a:p>
            <a:r>
              <a:rPr lang="en-US" altLang="zh-CN" dirty="0"/>
              <a:t>17</a:t>
            </a:r>
          </a:p>
          <a:p>
            <a:r>
              <a:rPr lang="zh-CN" altLang="en-US" dirty="0"/>
              <a:t>只不过添加空格会使代码看起来更规整更便于阅读。</a:t>
            </a:r>
          </a:p>
          <a:p>
            <a:r>
              <a:rPr lang="zh-CN" altLang="en-US" dirty="0"/>
              <a:t>乘法运算的实现也很直接：</a:t>
            </a:r>
          </a:p>
          <a:p>
            <a:r>
              <a:rPr lang="en-US" altLang="zh-CN" dirty="0"/>
              <a:t>&gt;&gt;&gt; 6 * 7</a:t>
            </a:r>
          </a:p>
          <a:p>
            <a:r>
              <a:rPr lang="en-US" altLang="zh-CN" dirty="0"/>
              <a:t>42</a:t>
            </a:r>
          </a:p>
          <a:p>
            <a:r>
              <a:rPr lang="en-US" altLang="zh-CN" dirty="0"/>
              <a:t>&gt;&gt;&gt; 7 * 6</a:t>
            </a:r>
          </a:p>
          <a:p>
            <a:r>
              <a:rPr lang="en-US" altLang="zh-CN" dirty="0"/>
              <a:t>42</a:t>
            </a:r>
          </a:p>
          <a:p>
            <a:r>
              <a:rPr lang="en-US" altLang="zh-CN" dirty="0"/>
              <a:t>&gt;&gt;&gt; 6 * 7 * 2 * 3</a:t>
            </a:r>
          </a:p>
          <a:p>
            <a:r>
              <a:rPr lang="en-US" altLang="zh-CN" dirty="0"/>
              <a:t>252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21368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337BF596-A1C3-4E11-838C-01D2C6CC79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1223936" y="5742560"/>
            <a:ext cx="1637954" cy="1637954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613A71F6-B81B-45A2-84F5-E2EC2E914D10}"/>
              </a:ext>
            </a:extLst>
          </p:cNvPr>
          <p:cNvSpPr txBox="1"/>
          <p:nvPr/>
        </p:nvSpPr>
        <p:spPr>
          <a:xfrm>
            <a:off x="2538920" y="0"/>
            <a:ext cx="9294532" cy="53553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除法运算比较有意思，可能与你预期的有些出入，因为 </a:t>
            </a:r>
            <a:r>
              <a:rPr lang="en-US" altLang="zh-CN" dirty="0"/>
              <a:t>Python </a:t>
            </a:r>
            <a:r>
              <a:rPr lang="zh-CN" altLang="en-US" dirty="0"/>
              <a:t>里有两种除法：</a:t>
            </a:r>
          </a:p>
          <a:p>
            <a:r>
              <a:rPr lang="en-US" altLang="zh-CN" dirty="0"/>
              <a:t>• / </a:t>
            </a:r>
            <a:r>
              <a:rPr lang="zh-CN" altLang="en-US" dirty="0"/>
              <a:t>用来执行浮点除法（十进制小数）</a:t>
            </a:r>
          </a:p>
          <a:p>
            <a:r>
              <a:rPr lang="en-US" altLang="zh-CN" dirty="0"/>
              <a:t>• // </a:t>
            </a:r>
            <a:r>
              <a:rPr lang="zh-CN" altLang="en-US" dirty="0"/>
              <a:t>用来执行整数除法（整除）</a:t>
            </a:r>
          </a:p>
          <a:p>
            <a:r>
              <a:rPr lang="zh-CN" altLang="en-US" dirty="0"/>
              <a:t>与其他语言不同，在 </a:t>
            </a:r>
            <a:r>
              <a:rPr lang="en-US" altLang="zh-CN" dirty="0"/>
              <a:t>Python </a:t>
            </a:r>
            <a:r>
              <a:rPr lang="zh-CN" altLang="en-US" dirty="0"/>
              <a:t>中即使运算对象是两个整数，使用 </a:t>
            </a:r>
            <a:r>
              <a:rPr lang="en-US" altLang="zh-CN" dirty="0"/>
              <a:t>/ </a:t>
            </a:r>
            <a:r>
              <a:rPr lang="zh-CN" altLang="en-US" dirty="0"/>
              <a:t>仍会得到浮点型的结果：</a:t>
            </a:r>
          </a:p>
          <a:p>
            <a:r>
              <a:rPr lang="en-US" altLang="zh-CN" dirty="0"/>
              <a:t>&gt;&gt;&gt; 9 / 5</a:t>
            </a:r>
          </a:p>
          <a:p>
            <a:r>
              <a:rPr lang="en-US" altLang="zh-CN" dirty="0"/>
              <a:t>1.8</a:t>
            </a:r>
          </a:p>
          <a:p>
            <a:r>
              <a:rPr lang="zh-CN" altLang="en-US" dirty="0"/>
              <a:t>使用整除运算得到的是一个整数，余数会被截去：</a:t>
            </a:r>
          </a:p>
          <a:p>
            <a:r>
              <a:rPr lang="en-US" altLang="zh-CN" dirty="0"/>
              <a:t>&gt;&gt;&gt; 9 // 5</a:t>
            </a:r>
          </a:p>
          <a:p>
            <a:r>
              <a:rPr lang="en-US" altLang="zh-CN" dirty="0"/>
              <a:t>1</a:t>
            </a:r>
          </a:p>
          <a:p>
            <a:r>
              <a:rPr lang="zh-CN" altLang="en-US" dirty="0"/>
              <a:t>如果除数为 </a:t>
            </a:r>
            <a:r>
              <a:rPr lang="en-US" altLang="zh-CN" dirty="0"/>
              <a:t>0</a:t>
            </a:r>
            <a:r>
              <a:rPr lang="zh-CN" altLang="en-US" dirty="0"/>
              <a:t>，任何一种除法运算都会产生 </a:t>
            </a:r>
            <a:r>
              <a:rPr lang="en-US" altLang="zh-CN" dirty="0"/>
              <a:t>Python </a:t>
            </a:r>
            <a:r>
              <a:rPr lang="zh-CN" altLang="en-US" dirty="0"/>
              <a:t>异常：</a:t>
            </a:r>
          </a:p>
          <a:p>
            <a:r>
              <a:rPr lang="en-US" altLang="zh-CN" dirty="0"/>
              <a:t>&gt;&gt;&gt; 5 / 0</a:t>
            </a:r>
          </a:p>
          <a:p>
            <a:r>
              <a:rPr lang="en-US" altLang="zh-CN" dirty="0"/>
              <a:t>Traceback (most recent call last):</a:t>
            </a:r>
          </a:p>
          <a:p>
            <a:r>
              <a:rPr lang="en-US" altLang="zh-CN" dirty="0"/>
              <a:t> File "&lt;stdin&gt;", line 1, in &lt;module&gt;</a:t>
            </a:r>
          </a:p>
          <a:p>
            <a:r>
              <a:rPr lang="en-US" altLang="zh-CN" dirty="0" err="1"/>
              <a:t>ZeroDivisionError</a:t>
            </a:r>
            <a:r>
              <a:rPr lang="en-US" altLang="zh-CN" dirty="0"/>
              <a:t>: division by zero</a:t>
            </a:r>
          </a:p>
          <a:p>
            <a:r>
              <a:rPr lang="en-US" altLang="zh-CN" dirty="0"/>
              <a:t>&gt;&gt;&gt; 7 // 0</a:t>
            </a:r>
          </a:p>
          <a:p>
            <a:r>
              <a:rPr lang="en-US" altLang="zh-CN" dirty="0"/>
              <a:t>Traceback (most recent call last):</a:t>
            </a:r>
          </a:p>
          <a:p>
            <a:r>
              <a:rPr lang="en-US" altLang="zh-CN" dirty="0"/>
              <a:t> File "&lt;stdin&gt;", line 1, in &lt;module&gt;</a:t>
            </a:r>
          </a:p>
          <a:p>
            <a:r>
              <a:rPr lang="en-US" altLang="zh-CN" dirty="0" err="1"/>
              <a:t>ZeroDivisionError</a:t>
            </a:r>
            <a:r>
              <a:rPr lang="en-US" altLang="zh-CN" dirty="0"/>
              <a:t>: integer division or modulo by z</a:t>
            </a:r>
          </a:p>
          <a:p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A30B1FC-B33C-46D0-B22B-349B889241FC}"/>
              </a:ext>
            </a:extLst>
          </p:cNvPr>
          <p:cNvSpPr txBox="1"/>
          <p:nvPr/>
        </p:nvSpPr>
        <p:spPr>
          <a:xfrm>
            <a:off x="2592621" y="0"/>
            <a:ext cx="9299341" cy="64633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之前的例子中我们都在使用立即数进行运算，你也可以在运算中将立即数和已赋值过的变</a:t>
            </a:r>
          </a:p>
          <a:p>
            <a:r>
              <a:rPr lang="zh-CN" altLang="en-US" dirty="0"/>
              <a:t>量混合使用：</a:t>
            </a:r>
          </a:p>
          <a:p>
            <a:r>
              <a:rPr lang="en-US" altLang="zh-CN" dirty="0"/>
              <a:t>&gt;&gt;&gt; a = 95</a:t>
            </a:r>
          </a:p>
          <a:p>
            <a:r>
              <a:rPr lang="en-US" altLang="zh-CN" dirty="0"/>
              <a:t>&gt;&gt;&gt; a</a:t>
            </a:r>
          </a:p>
          <a:p>
            <a:r>
              <a:rPr lang="en-US" altLang="zh-CN" dirty="0"/>
              <a:t>95</a:t>
            </a:r>
          </a:p>
          <a:p>
            <a:r>
              <a:rPr lang="en-US" altLang="zh-CN" dirty="0"/>
              <a:t>&gt;&gt;&gt; a - 3</a:t>
            </a:r>
          </a:p>
          <a:p>
            <a:r>
              <a:rPr lang="en-US" altLang="zh-CN" dirty="0"/>
              <a:t>92</a:t>
            </a:r>
          </a:p>
          <a:p>
            <a:r>
              <a:rPr lang="zh-CN" altLang="en-US" dirty="0"/>
              <a:t>上面代码中出现了 </a:t>
            </a:r>
            <a:r>
              <a:rPr lang="en-US" altLang="zh-CN" dirty="0"/>
              <a:t>a - 3</a:t>
            </a:r>
            <a:r>
              <a:rPr lang="zh-CN" altLang="en-US" dirty="0"/>
              <a:t>，但我们并没有将结果赋值给 </a:t>
            </a:r>
            <a:r>
              <a:rPr lang="en-US" altLang="zh-CN" dirty="0"/>
              <a:t>a</a:t>
            </a:r>
            <a:r>
              <a:rPr lang="zh-CN" altLang="en-US" dirty="0"/>
              <a:t>，因此 </a:t>
            </a:r>
            <a:r>
              <a:rPr lang="en-US" altLang="zh-CN" dirty="0"/>
              <a:t>a </a:t>
            </a:r>
            <a:r>
              <a:rPr lang="zh-CN" altLang="en-US" dirty="0"/>
              <a:t>的值并未发生改变：</a:t>
            </a:r>
          </a:p>
          <a:p>
            <a:r>
              <a:rPr lang="en-US" altLang="zh-CN" dirty="0"/>
              <a:t>&gt;&gt;&gt; a</a:t>
            </a:r>
          </a:p>
          <a:p>
            <a:r>
              <a:rPr lang="en-US" altLang="zh-CN" dirty="0"/>
              <a:t>95</a:t>
            </a:r>
          </a:p>
          <a:p>
            <a:r>
              <a:rPr lang="zh-CN" altLang="en-US" dirty="0"/>
              <a:t>如果你想要改变 </a:t>
            </a:r>
            <a:r>
              <a:rPr lang="en-US" altLang="zh-CN" dirty="0"/>
              <a:t>a </a:t>
            </a:r>
            <a:r>
              <a:rPr lang="zh-CN" altLang="en-US" dirty="0"/>
              <a:t>的值，可以这样写：</a:t>
            </a:r>
          </a:p>
          <a:p>
            <a:r>
              <a:rPr lang="en-US" altLang="zh-CN" dirty="0"/>
              <a:t>&gt;&gt;&gt; a = a - 3</a:t>
            </a:r>
          </a:p>
          <a:p>
            <a:r>
              <a:rPr lang="en-US" altLang="zh-CN" dirty="0"/>
              <a:t>&gt;&gt;&gt; a</a:t>
            </a:r>
          </a:p>
          <a:p>
            <a:r>
              <a:rPr lang="en-US" altLang="zh-CN" dirty="0"/>
              <a:t>92</a:t>
            </a:r>
          </a:p>
          <a:p>
            <a:r>
              <a:rPr lang="en-US" altLang="zh-CN" dirty="0"/>
              <a:t>Python </a:t>
            </a:r>
            <a:r>
              <a:rPr lang="zh-CN" altLang="en-US" dirty="0"/>
              <a:t>实际上先计算了右侧的减法，暂时记住运算结果，然后将这个结果赋值给了 </a:t>
            </a:r>
            <a:r>
              <a:rPr lang="en-US" altLang="zh-CN" dirty="0"/>
              <a:t>= </a:t>
            </a:r>
            <a:r>
              <a:rPr lang="zh-CN" altLang="en-US" dirty="0"/>
              <a:t>左侧</a:t>
            </a:r>
          </a:p>
          <a:p>
            <a:r>
              <a:rPr lang="zh-CN" altLang="en-US" dirty="0"/>
              <a:t>的 </a:t>
            </a:r>
            <a:r>
              <a:rPr lang="en-US" altLang="zh-CN" dirty="0"/>
              <a:t>a</a:t>
            </a:r>
            <a:r>
              <a:rPr lang="zh-CN" altLang="en-US" dirty="0"/>
              <a:t>。这种写法比使用临时变量要更加迅速、简洁。</a:t>
            </a:r>
          </a:p>
          <a:p>
            <a:r>
              <a:rPr lang="zh-CN" altLang="en-US" dirty="0"/>
              <a:t>你还可以进一步将运算过程与赋值过程进行合并，只需将运算符放到 </a:t>
            </a:r>
            <a:r>
              <a:rPr lang="en-US" altLang="zh-CN" dirty="0"/>
              <a:t>= </a:t>
            </a:r>
            <a:r>
              <a:rPr lang="zh-CN" altLang="en-US" dirty="0"/>
              <a:t>前面。例如，</a:t>
            </a:r>
            <a:r>
              <a:rPr lang="en-US" altLang="zh-CN" dirty="0"/>
              <a:t>a -= </a:t>
            </a:r>
          </a:p>
          <a:p>
            <a:r>
              <a:rPr lang="en-US" altLang="zh-CN" dirty="0"/>
              <a:t>3 </a:t>
            </a:r>
            <a:r>
              <a:rPr lang="zh-CN" altLang="en-US" dirty="0"/>
              <a:t>等价于 </a:t>
            </a:r>
            <a:r>
              <a:rPr lang="en-US" altLang="zh-CN" dirty="0"/>
              <a:t>a = a - 3</a:t>
            </a:r>
            <a:r>
              <a:rPr lang="zh-CN" altLang="en-US" dirty="0"/>
              <a:t>：</a:t>
            </a:r>
          </a:p>
          <a:p>
            <a:r>
              <a:rPr lang="en-US" altLang="zh-CN" dirty="0"/>
              <a:t>&gt;&gt;&gt; a = 95</a:t>
            </a:r>
          </a:p>
          <a:p>
            <a:r>
              <a:rPr lang="en-US" altLang="zh-CN" dirty="0"/>
              <a:t>&gt;&gt;&gt; a -= 3</a:t>
            </a:r>
          </a:p>
          <a:p>
            <a:r>
              <a:rPr lang="en-US" altLang="zh-CN" dirty="0"/>
              <a:t>&gt;&gt;&gt; a</a:t>
            </a:r>
          </a:p>
          <a:p>
            <a:r>
              <a:rPr lang="en-US" altLang="zh-CN" dirty="0"/>
              <a:t>92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66159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04710"/>
  <p:tag name="MH_LIBRARY" val="CONTENTS"/>
  <p:tag name="MH_TYPE" val="OTHERS"/>
  <p:tag name="ID" val="545816"/>
  <p:tag name="PA" val="v3.0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04710"/>
  <p:tag name="MH_LIBRARY" val="CONTENTS"/>
  <p:tag name="MH_TYPE" val="OTHERS"/>
  <p:tag name="ID" val="545816"/>
  <p:tag name="PA" val="v3.0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04710"/>
  <p:tag name="MH_LIBRARY" val="CONTENTS"/>
  <p:tag name="MH_TYPE" val="OTHERS"/>
  <p:tag name="ID" val="545816"/>
  <p:tag name="PA" val="v3.0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"/>
</p:tagLst>
</file>

<file path=ppt/theme/theme1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6868</TotalTime>
  <Words>7315</Words>
  <Application>Microsoft Office PowerPoint</Application>
  <PresentationFormat>宽屏</PresentationFormat>
  <Paragraphs>732</Paragraphs>
  <Slides>40</Slides>
  <Notes>38</Notes>
  <HiddenSlides>1</HiddenSlides>
  <MMClips>1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40</vt:i4>
      </vt:variant>
    </vt:vector>
  </HeadingPairs>
  <TitlesOfParts>
    <vt:vector size="52" baseType="lpstr">
      <vt:lpstr>Kozuka Gothic Pro H</vt:lpstr>
      <vt:lpstr>Yu Gothic UI Light</vt:lpstr>
      <vt:lpstr>等线</vt:lpstr>
      <vt:lpstr>等线 Light</vt:lpstr>
      <vt:lpstr>宋体</vt:lpstr>
      <vt:lpstr>微软雅黑</vt:lpstr>
      <vt:lpstr>Arial</vt:lpstr>
      <vt:lpstr>Calibri</vt:lpstr>
      <vt:lpstr>Calibri Light</vt:lpstr>
      <vt:lpstr>Source Sans Pro Black</vt:lpstr>
      <vt:lpstr>Wingdings</vt:lpstr>
      <vt:lpstr>第一PPT，www.1ppt.com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第一PPT，www.1ppt.com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创意MBE</dc:title>
  <dc:creator>第一PPT</dc:creator>
  <cp:keywords>www.1ppt.com</cp:keywords>
  <dc:description>www.1ppt.com</dc:description>
  <cp:lastModifiedBy>Ng Nicola</cp:lastModifiedBy>
  <cp:revision>47</cp:revision>
  <dcterms:created xsi:type="dcterms:W3CDTF">2018-05-11T08:22:49Z</dcterms:created>
  <dcterms:modified xsi:type="dcterms:W3CDTF">2018-10-10T14:48:27Z</dcterms:modified>
</cp:coreProperties>
</file>